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0" r:id="rId12"/>
    <p:sldId id="257" r:id="rId13"/>
    <p:sldId id="273" r:id="rId14"/>
    <p:sldId id="274" r:id="rId15"/>
    <p:sldId id="276" r:id="rId16"/>
    <p:sldId id="282" r:id="rId17"/>
    <p:sldId id="283" r:id="rId18"/>
    <p:sldId id="268" r:id="rId19"/>
    <p:sldId id="269" r:id="rId20"/>
    <p:sldId id="271" r:id="rId21"/>
    <p:sldId id="277" r:id="rId22"/>
    <p:sldId id="275" r:id="rId23"/>
    <p:sldId id="278" r:id="rId24"/>
    <p:sldId id="279" r:id="rId25"/>
    <p:sldId id="270" r:id="rId26"/>
    <p:sldId id="284" r:id="rId27"/>
    <p:sldId id="285" r:id="rId28"/>
    <p:sldId id="286" r:id="rId29"/>
    <p:sldId id="287" r:id="rId30"/>
    <p:sldId id="280" r:id="rId31"/>
    <p:sldId id="281" r:id="rId32"/>
    <p:sldId id="27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9"/>
  </p:normalViewPr>
  <p:slideViewPr>
    <p:cSldViewPr snapToGrid="0" snapToObjects="1">
      <p:cViewPr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zmirnumunepcb.com(yurt/" TargetMode="External"/><Relationship Id="rId2" Type="http://schemas.openxmlformats.org/officeDocument/2006/relationships/hyperlink" Target="https://www.pcbway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zmirnumunepcb.com(yurt/" TargetMode="External"/><Relationship Id="rId3" Type="http://schemas.openxmlformats.org/officeDocument/2006/relationships/hyperlink" Target="https://www.youtube.com/watch?v=1ZzhPwVj_ew" TargetMode="External"/><Relationship Id="rId7" Type="http://schemas.openxmlformats.org/officeDocument/2006/relationships/hyperlink" Target="https://www.pcbway.com/" TargetMode="External"/><Relationship Id="rId2" Type="http://schemas.openxmlformats.org/officeDocument/2006/relationships/hyperlink" Target="https://www.youtube.com/watch?v=S2mwCplC_V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klXUdNIr6k" TargetMode="External"/><Relationship Id="rId5" Type="http://schemas.openxmlformats.org/officeDocument/2006/relationships/hyperlink" Target="https://www.youtube.com/watch?v=XZY6OnRts8w" TargetMode="External"/><Relationship Id="rId4" Type="http://schemas.openxmlformats.org/officeDocument/2006/relationships/hyperlink" Target="https://www.youtube.com/watch?v=OCLpG3T-SM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eneyapkart.org/" TargetMode="External"/><Relationship Id="rId3" Type="http://schemas.openxmlformats.org/officeDocument/2006/relationships/hyperlink" Target="https://diyot.net/arduino-kartlarin-temel-ozelliklerinin-karsilastirilmasi/" TargetMode="External"/><Relationship Id="rId7" Type="http://schemas.openxmlformats.org/officeDocument/2006/relationships/hyperlink" Target="http://www.lojikprob.com/avr/c-ile-avr-programlama-1-atmel-avr-nedir/" TargetMode="External"/><Relationship Id="rId2" Type="http://schemas.openxmlformats.org/officeDocument/2006/relationships/hyperlink" Target="https://maker.pro/arduino/tutorial/a-comparison-of-popular-arduino-boar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skuntasdemir.com/gomulu-sistemler/pic-mi-avr-mi-arm-mi-mips-mi-amaclarla-araclari-karistirmak-uzerine.html" TargetMode="External"/><Relationship Id="rId5" Type="http://schemas.openxmlformats.org/officeDocument/2006/relationships/hyperlink" Target="http://www.robotik.cc/mikroislemciler-ile-mikrodenetleyicileri-arasindaki-farklar-nelerdir/" TargetMode="External"/><Relationship Id="rId4" Type="http://schemas.openxmlformats.org/officeDocument/2006/relationships/hyperlink" Target="https://geekhack.org/index.php?topic=83238.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zmirnumunepcb.com/gerber-ciktisi-nasil-alini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AADA2-873F-3C40-981D-15AF4F7D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" y="-379142"/>
            <a:ext cx="10727473" cy="3005254"/>
          </a:xfrm>
        </p:spPr>
        <p:txBody>
          <a:bodyPr/>
          <a:lstStyle/>
          <a:p>
            <a:r>
              <a:rPr lang="tr-TR" b="1" dirty="0"/>
              <a:t>AVİYONİK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29ED0D-EF6A-104B-BC54-D34EDE11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035" y="2862147"/>
            <a:ext cx="8676222" cy="1905000"/>
          </a:xfrm>
        </p:spPr>
        <p:txBody>
          <a:bodyPr/>
          <a:lstStyle/>
          <a:p>
            <a:r>
              <a:rPr lang="tr-TR" dirty="0"/>
              <a:t>ŞAHİN ROKET TAKIMI 2021.V2</a:t>
            </a:r>
          </a:p>
        </p:txBody>
      </p:sp>
    </p:spTree>
    <p:extLst>
      <p:ext uri="{BB962C8B-B14F-4D97-AF65-F5344CB8AC3E}">
        <p14:creationId xmlns:p14="http://schemas.microsoft.com/office/powerpoint/2010/main" val="34155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1E33C0-A165-FD48-851D-1A8B51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ÜRETTİREBİLECEĞİN SİTELER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12CFA4-E0F1-2F4D-9167-BB8B377BD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3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428307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CA5A95-45A0-AB40-A7A9-3DF7714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37" y="-483219"/>
            <a:ext cx="9905998" cy="1905000"/>
          </a:xfrm>
        </p:spPr>
        <p:txBody>
          <a:bodyPr/>
          <a:lstStyle/>
          <a:p>
            <a:r>
              <a:rPr lang="tr-TR" dirty="0" err="1"/>
              <a:t>Pcb</a:t>
            </a:r>
            <a:r>
              <a:rPr lang="tr-TR" dirty="0"/>
              <a:t> için araştırılan kaynaklar: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4F1D2-B9B0-3648-B6BE-EE754E63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10891"/>
            <a:ext cx="9905998" cy="3124201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https://www.youtube.com/watch?v=S2mwCplC_VU</a:t>
            </a:r>
            <a:endParaRPr lang="tr-TR" dirty="0"/>
          </a:p>
          <a:p>
            <a:r>
              <a:rPr lang="tr-TR" dirty="0">
                <a:hlinkClick r:id="rId3"/>
              </a:rPr>
              <a:t>https://www.youtube.com/watch?v=1ZzhPwVj_ew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https://www.youtube.com/watch?v=OCLpG3T-SM8</a:t>
            </a:r>
            <a:endParaRPr lang="tr-TR" dirty="0"/>
          </a:p>
          <a:p>
            <a:r>
              <a:rPr lang="tr-TR" dirty="0">
                <a:hlinkClick r:id="rId5"/>
              </a:rPr>
              <a:t>https://www.youtube.com/watch?v=XZY6OnRts8w</a:t>
            </a:r>
            <a:endParaRPr lang="tr-TR" dirty="0"/>
          </a:p>
          <a:p>
            <a:r>
              <a:rPr lang="tr-TR" dirty="0">
                <a:hlinkClick r:id="rId6"/>
              </a:rPr>
              <a:t>https://www.youtube.com/watch?v=RklXUdNIr6k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www.youtube.com</a:t>
            </a:r>
            <a:r>
              <a:rPr lang="tr-TR" dirty="0"/>
              <a:t>/</a:t>
            </a:r>
            <a:r>
              <a:rPr lang="tr-TR" dirty="0" err="1"/>
              <a:t>watch?v</a:t>
            </a:r>
            <a:r>
              <a:rPr lang="tr-TR" dirty="0"/>
              <a:t>=gzjU1Gud0QQ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15D56EE-F87C-BF45-91D7-5ED548D22846}"/>
              </a:ext>
            </a:extLst>
          </p:cNvPr>
          <p:cNvSpPr txBox="1">
            <a:spLocks/>
          </p:cNvSpPr>
          <p:nvPr/>
        </p:nvSpPr>
        <p:spPr>
          <a:xfrm>
            <a:off x="911225" y="349218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ÜRETTİREBİLECEĞİN SİTELER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B52A6F2-2BC3-2F4B-B0AF-91F062C8BEB9}"/>
              </a:ext>
            </a:extLst>
          </p:cNvPr>
          <p:cNvSpPr txBox="1">
            <a:spLocks/>
          </p:cNvSpPr>
          <p:nvPr/>
        </p:nvSpPr>
        <p:spPr>
          <a:xfrm>
            <a:off x="1143001" y="37337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hlinkClick r:id="rId7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8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182435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6EAE-0826-5746-BC9B-2E498E33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887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dirty="0"/>
              <a:t>BİLGİSAYARLAR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D7ADF1-D00B-6247-95A9-12D737B8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00" y="2453269"/>
            <a:ext cx="2090855" cy="209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1280EBA-2C07-7B49-A3F3-09EC5519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24" y="2453269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03DEA5-A2FF-754A-BFB1-0537547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9439"/>
            <a:ext cx="9905998" cy="1905000"/>
          </a:xfrm>
        </p:spPr>
        <p:txBody>
          <a:bodyPr/>
          <a:lstStyle/>
          <a:p>
            <a:r>
              <a:rPr lang="tr-TR" dirty="0"/>
              <a:t>-Bilgisayarlara geçmeden önce bilmemiz gereken bazı kavramlar</a:t>
            </a:r>
          </a:p>
        </p:txBody>
      </p:sp>
    </p:spTree>
    <p:extLst>
      <p:ext uri="{BB962C8B-B14F-4D97-AF65-F5344CB8AC3E}">
        <p14:creationId xmlns:p14="http://schemas.microsoft.com/office/powerpoint/2010/main" val="70152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731B0C-9AAC-2340-9AA6-9DFB952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CE9B9A-5169-4547-9E77-F17EDF73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90"/>
            <a:ext cx="12192000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813A59-B528-3249-9189-7242A8F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yAZILIM</a:t>
            </a:r>
            <a:r>
              <a:rPr lang="tr-TR" dirty="0"/>
              <a:t> </a:t>
            </a:r>
            <a:r>
              <a:rPr lang="tr-TR" dirty="0" err="1"/>
              <a:t>uYUMLULUK</a:t>
            </a:r>
            <a:r>
              <a:rPr lang="tr-TR" dirty="0"/>
              <a:t> NEDİR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A6FA2-C448-6F46-B573-6C965FD8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Uyumluluk, müşteri memnuniyetini sağlamak için işlevsel olmayan bir testtir. Yazılım uygulamanızın veya ürününüzün farklı tarayıcılarda, </a:t>
            </a:r>
            <a:r>
              <a:rPr lang="tr-TR" dirty="0" err="1">
                <a:effectLst/>
              </a:rPr>
              <a:t>veritabanında</a:t>
            </a:r>
            <a:r>
              <a:rPr lang="tr-TR" dirty="0">
                <a:effectLst/>
              </a:rPr>
              <a:t>, donanımda, işletim sisteminde, mobil cihazlarda ve ağlarda çalışacak kadar yetkin olup olmadığını belirlemektir.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79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39BE7-3BD1-9E42-B478-416EF956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51"/>
            <a:ext cx="9905998" cy="1905000"/>
          </a:xfrm>
        </p:spPr>
        <p:txBody>
          <a:bodyPr/>
          <a:lstStyle/>
          <a:p>
            <a:r>
              <a:rPr lang="tr-TR" dirty="0" err="1">
                <a:effectLst/>
              </a:rPr>
              <a:t>Mikroislemci</a:t>
            </a:r>
            <a:r>
              <a:rPr lang="tr-TR" dirty="0">
                <a:effectLst/>
              </a:rPr>
              <a:t> ile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Nedir ?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95503B-0DE8-DD4C-B1D7-295913B4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2823"/>
            <a:ext cx="9905998" cy="3124201"/>
          </a:xfrm>
        </p:spPr>
        <p:txBody>
          <a:bodyPr>
            <a:noAutofit/>
          </a:bodyPr>
          <a:lstStyle/>
          <a:p>
            <a:r>
              <a:rPr lang="tr-TR" sz="1200" b="1" dirty="0">
                <a:effectLst/>
              </a:rPr>
              <a:t>Mikroişlemci nedir?</a:t>
            </a:r>
          </a:p>
          <a:p>
            <a:r>
              <a:rPr lang="tr-TR" sz="1200" dirty="0">
                <a:effectLst/>
              </a:rPr>
              <a:t>Yapısında bir CPU (Central </a:t>
            </a:r>
            <a:r>
              <a:rPr lang="tr-TR" sz="1200" dirty="0" err="1">
                <a:effectLst/>
              </a:rPr>
              <a:t>Processing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Unit</a:t>
            </a:r>
            <a:r>
              <a:rPr lang="tr-TR" sz="1200" dirty="0">
                <a:effectLst/>
              </a:rPr>
              <a:t>/Merkezi İşlem Birimi), ön bellek ve </a:t>
            </a:r>
            <a:r>
              <a:rPr lang="tr-TR" sz="1200" dirty="0" err="1">
                <a:effectLst/>
              </a:rPr>
              <a:t>input</a:t>
            </a:r>
            <a:r>
              <a:rPr lang="tr-TR" sz="1200" dirty="0">
                <a:effectLst/>
              </a:rPr>
              <a:t>/</a:t>
            </a:r>
            <a:r>
              <a:rPr lang="tr-TR" sz="1200" dirty="0" err="1">
                <a:effectLst/>
              </a:rPr>
              <a:t>output</a:t>
            </a:r>
            <a:r>
              <a:rPr lang="tr-TR" sz="1200" dirty="0">
                <a:effectLst/>
              </a:rPr>
              <a:t> (giriş/çıkış) birimleri bulunan devrelere mikroişlemci denir. Özetle mikroişlemci, bilgisayardır. Mikroişlemciler, bulundukları elektronik yapıların beynidir. Bağlı oldukları mekanizmanın kontrolünü sağlarlar.</a:t>
            </a:r>
          </a:p>
          <a:p>
            <a:r>
              <a:rPr lang="tr-TR" sz="1200" b="1" dirty="0" err="1">
                <a:effectLst/>
              </a:rPr>
              <a:t>Mikrodenetleyici</a:t>
            </a:r>
            <a:r>
              <a:rPr lang="tr-TR" sz="1200" b="1" dirty="0">
                <a:effectLst/>
              </a:rPr>
              <a:t> nedir?</a:t>
            </a:r>
          </a:p>
          <a:p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, dışarıdan gelen bir veriyi (programı) hafızasına alan, derleyen ve sonucunda da çıktı elde eden bir bilgisayardır. </a:t>
            </a:r>
            <a:r>
              <a:rPr lang="tr-TR" sz="1200" dirty="0" err="1">
                <a:effectLst/>
              </a:rPr>
              <a:t>Mikrodenetleyicinin</a:t>
            </a:r>
            <a:r>
              <a:rPr lang="tr-TR" sz="1200" dirty="0">
                <a:effectLst/>
              </a:rPr>
              <a:t> yapısında:</a:t>
            </a:r>
          </a:p>
          <a:p>
            <a:r>
              <a:rPr lang="tr-TR" sz="1200" dirty="0">
                <a:effectLst/>
              </a:rPr>
              <a:t>CPU</a:t>
            </a:r>
          </a:p>
          <a:p>
            <a:r>
              <a:rPr lang="tr-TR" sz="1200" dirty="0">
                <a:effectLst/>
              </a:rPr>
              <a:t>RAM</a:t>
            </a:r>
          </a:p>
          <a:p>
            <a:r>
              <a:rPr lang="tr-TR" sz="1200" dirty="0">
                <a:effectLst/>
              </a:rPr>
              <a:t>ROM</a:t>
            </a:r>
          </a:p>
          <a:p>
            <a:r>
              <a:rPr lang="tr-TR" sz="1200" dirty="0">
                <a:effectLst/>
              </a:rPr>
              <a:t>I/O Portları</a:t>
            </a:r>
          </a:p>
          <a:p>
            <a:r>
              <a:rPr lang="tr-TR" sz="1200" dirty="0">
                <a:effectLst/>
              </a:rPr>
              <a:t>Seri ve Paralel Portlar</a:t>
            </a:r>
          </a:p>
          <a:p>
            <a:r>
              <a:rPr lang="tr-TR" sz="1200" dirty="0">
                <a:effectLst/>
              </a:rPr>
              <a:t>Sayıcılar</a:t>
            </a:r>
          </a:p>
          <a:p>
            <a:r>
              <a:rPr lang="tr-TR" sz="1200" dirty="0">
                <a:effectLst/>
              </a:rPr>
              <a:t>Bazılarında da A/D (Analog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) ve D/A (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Analog) çeviriciler bulunur.</a:t>
            </a:r>
          </a:p>
          <a:p>
            <a:r>
              <a:rPr lang="tr-TR" sz="1200" b="1" u="sng" dirty="0" err="1">
                <a:effectLst/>
              </a:rPr>
              <a:t>Mikrodenetleyici</a:t>
            </a:r>
            <a:r>
              <a:rPr lang="tr-TR" sz="1200" b="1" u="sng" dirty="0">
                <a:effectLst/>
              </a:rPr>
              <a:t> ve Mikroişlemci Arasındaki Farklar Nelerdir?</a:t>
            </a:r>
            <a:endParaRPr lang="tr-TR" sz="1200" dirty="0">
              <a:effectLst/>
            </a:endParaRPr>
          </a:p>
          <a:p>
            <a:r>
              <a:rPr lang="tr-TR" sz="1200" dirty="0">
                <a:effectLst/>
              </a:rPr>
              <a:t>Mikroişlemci ile </a:t>
            </a:r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 birbirine karıştırılmamalıdır.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yapılarında mikroişlemcileri de içermektedir. Mikroişlemcilerin yapısında CPU, ön bellek ve I/O portları olmasına karşın </a:t>
            </a:r>
            <a:r>
              <a:rPr lang="tr-TR" sz="1200" dirty="0" err="1">
                <a:effectLst/>
              </a:rPr>
              <a:t>mikrodenetleyicilerde</a:t>
            </a:r>
            <a:r>
              <a:rPr lang="tr-TR" sz="1200" dirty="0">
                <a:effectLst/>
              </a:rPr>
              <a:t> ayrıca seri ve paralel portlar, sayıcılar ve çeviriciler (</a:t>
            </a:r>
            <a:r>
              <a:rPr lang="tr-TR" sz="1200" dirty="0" err="1">
                <a:effectLst/>
              </a:rPr>
              <a:t>converter</a:t>
            </a:r>
            <a:r>
              <a:rPr lang="tr-TR" sz="1200" dirty="0">
                <a:effectLst/>
              </a:rPr>
              <a:t>) de bulunmaktadır.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gerçek zamanlı uygulamalarda daha başarılı çalışmaktadırlar.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bu işi çok küçük boyutlarda ve daha az enerji harcayarak yapabilmektedirler. Bunun </a:t>
            </a:r>
            <a:r>
              <a:rPr lang="tr-TR" sz="1200" dirty="0" err="1">
                <a:effectLst/>
              </a:rPr>
              <a:t>yanısıra</a:t>
            </a:r>
            <a:r>
              <a:rPr lang="tr-TR" sz="1200" dirty="0">
                <a:effectLst/>
              </a:rPr>
              <a:t> mikroişlemciler aynı anda çoklu işlem yapabilirken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aynı anda tek bir iş yapabilmektedir.</a:t>
            </a:r>
          </a:p>
          <a:p>
            <a:pPr fontAlgn="base"/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mikroişlemciden ayıran en büyük fark içerisinde gömülü halde bulunan çevre birimleridir ( </a:t>
            </a:r>
            <a:r>
              <a:rPr lang="tr-TR" sz="1200" dirty="0" err="1">
                <a:effectLst/>
              </a:rPr>
              <a:t>ing.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peripheral</a:t>
            </a:r>
            <a:r>
              <a:rPr lang="tr-TR" sz="1200" dirty="0">
                <a:effectLst/>
              </a:rPr>
              <a:t>).  Program hafızası, RAM, EEPROM, Zamanlayıcılar, Kesmeler, ADC gibi temel çevre birimlerinin çoğu hemen her AVR </a:t>
            </a:r>
            <a:r>
              <a:rPr lang="tr-TR" sz="1200" dirty="0" err="1">
                <a:effectLst/>
              </a:rPr>
              <a:t>mikrodenetleyicide</a:t>
            </a:r>
            <a:r>
              <a:rPr lang="tr-TR" sz="1200" dirty="0">
                <a:effectLst/>
              </a:rPr>
              <a:t> eksiksiz olarak bulunmaktadır. AVR </a:t>
            </a:r>
            <a:r>
              <a:rPr lang="tr-TR" sz="1200" dirty="0" err="1">
                <a:effectLst/>
              </a:rPr>
              <a:t>mikrodenetleyicilerin</a:t>
            </a:r>
            <a:r>
              <a:rPr lang="tr-TR" sz="1200" dirty="0">
                <a:effectLst/>
              </a:rPr>
              <a:t> her birinde ayrı bir özellik olan bir modeli yerine az model olup çoğu özelliğin toplandığı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olması bir </a:t>
            </a:r>
            <a:r>
              <a:rPr lang="tr-TR" sz="1200" dirty="0" err="1">
                <a:effectLst/>
              </a:rPr>
              <a:t>mikrodenetleyiciyle</a:t>
            </a:r>
            <a:r>
              <a:rPr lang="tr-TR" sz="1200" dirty="0">
                <a:effectLst/>
              </a:rPr>
              <a:t> hemen hemen tüm işleri yapmamıza imkan sağlar. O yüzden birkaç AVR </a:t>
            </a:r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öğrenmek bize yeterli gelecektir.</a:t>
            </a:r>
          </a:p>
          <a:p>
            <a:br>
              <a:rPr lang="tr-TR" sz="1200" dirty="0"/>
            </a:b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3201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AEFA5-84BC-3D4D-8739-A1647AD6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Nasıl kodlanır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7D752-AF26-5242-B227-43CB4E6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u="sng" dirty="0" err="1">
                <a:effectLst/>
              </a:rPr>
              <a:t>Mikrodenetleyici</a:t>
            </a:r>
            <a:r>
              <a:rPr lang="tr-TR" b="1" u="sng" dirty="0">
                <a:effectLst/>
              </a:rPr>
              <a:t> Programlama Nasıl Yapılır?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Mikrodenetleyicilerin</a:t>
            </a:r>
            <a:r>
              <a:rPr lang="tr-TR" dirty="0">
                <a:effectLst/>
              </a:rPr>
              <a:t> programlanabilmesi için komut satırlarından oluşan bir yazılıma ihtiyaç vardır. Her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için farklı bir derleyici, derlenen programın aktarılması için farklı programlar vardır. Örneğin aşağıdaki örnekte verildiği gibi, </a:t>
            </a:r>
            <a:r>
              <a:rPr lang="tr-TR" dirty="0" err="1">
                <a:effectLst/>
              </a:rPr>
              <a:t>Mikrochip</a:t>
            </a:r>
            <a:r>
              <a:rPr lang="tr-TR" dirty="0">
                <a:effectLst/>
              </a:rPr>
              <a:t> firmasının ürünü olan PIC ailesindeki </a:t>
            </a:r>
            <a:r>
              <a:rPr lang="tr-TR" dirty="0" err="1">
                <a:effectLst/>
              </a:rPr>
              <a:t>mikrodenetleyiciler</a:t>
            </a:r>
            <a:r>
              <a:rPr lang="tr-TR" dirty="0">
                <a:effectLst/>
              </a:rPr>
              <a:t> için özel programlama kartları bulunmaktadır. </a:t>
            </a:r>
            <a:r>
              <a:rPr lang="tr-TR" dirty="0" err="1">
                <a:effectLst/>
              </a:rPr>
              <a:t>Mikrodenetleyicinin</a:t>
            </a:r>
            <a:r>
              <a:rPr lang="tr-TR" dirty="0">
                <a:effectLst/>
              </a:rPr>
              <a:t> programlanabilmesi için karta sabitlenmesi, kartın da bilgisayara bağlanması gerekmektedir. Bilgisayardaki yazılım makine diline derlendikten sonra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tipi seçilerek yazılım karta aktarılır. Bu şekilde karta sabitlenen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programlanmış olur.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30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E937-CBD4-294E-A60A-337A00A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E8048-A0E5-3D4E-A355-D93A6319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programı üzerinden kodlanabilen bir bilgisayardır.</a:t>
            </a:r>
          </a:p>
          <a:p>
            <a:r>
              <a:rPr lang="tr-TR" dirty="0"/>
              <a:t>Araştırmalarıma göre işlemci bazlı bizim yaptığımız işlerde ön yargılar olsa bile sıkıntı yaşamamaktadır.</a:t>
            </a:r>
          </a:p>
          <a:p>
            <a:r>
              <a:rPr lang="tr-TR" dirty="0" err="1"/>
              <a:t>Mega,uno,nano</a:t>
            </a:r>
            <a:r>
              <a:rPr lang="tr-TR" dirty="0"/>
              <a:t> olmak üzere 3 </a:t>
            </a:r>
            <a:r>
              <a:rPr lang="tr-TR" dirty="0" err="1"/>
              <a:t>çeşiti</a:t>
            </a:r>
            <a:r>
              <a:rPr lang="tr-TR" dirty="0"/>
              <a:t> bulunmaktadır.</a:t>
            </a:r>
          </a:p>
          <a:p>
            <a:r>
              <a:rPr lang="tr-TR" dirty="0"/>
              <a:t>Bazı modellerinde işlemcileri tak-çıkar şeklindedir ve bozulduğu zaman sadece işlemci değişeceğinden maliyet azalmaktadır.</a:t>
            </a:r>
          </a:p>
          <a:p>
            <a:r>
              <a:rPr lang="tr-TR" dirty="0"/>
              <a:t>Önceden kullandığımız için risksizdir. kodları ve </a:t>
            </a:r>
            <a:r>
              <a:rPr lang="tr-TR" dirty="0" err="1"/>
              <a:t>arayüzü</a:t>
            </a:r>
            <a:r>
              <a:rPr lang="tr-TR" dirty="0"/>
              <a:t> hazırdır.</a:t>
            </a:r>
          </a:p>
        </p:txBody>
      </p:sp>
    </p:spTree>
    <p:extLst>
      <p:ext uri="{BB962C8B-B14F-4D97-AF65-F5344CB8AC3E}">
        <p14:creationId xmlns:p14="http://schemas.microsoft.com/office/powerpoint/2010/main" val="263804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958CFC-3B60-B948-AA79-F849A4A2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F953F-3189-5449-8B7F-635208D80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UNO tartışmasız en popüler </a:t>
            </a:r>
            <a:r>
              <a:rPr lang="tr-TR" dirty="0" err="1"/>
              <a:t>Arduino'dur</a:t>
            </a:r>
            <a:r>
              <a:rPr lang="tr-TR" dirty="0"/>
              <a:t>. 16MHz'de çalışan bir Atmega328 işlemci tarafından desteklenmektedir, 32KB program belleği, 1KB EEPROM, 2KB RAM, 14 dijital I/O, 6 analog giriş ve hem 5V hem de 3.3V güç raylarına sahiptir. </a:t>
            </a:r>
          </a:p>
          <a:p>
            <a:r>
              <a:rPr lang="tr-TR" dirty="0">
                <a:effectLst/>
              </a:rPr>
              <a:t>UNO'da harici bir duvar siğilinden güç almasına izin veren bir güç girişi bulunur. UNO'yu akülere bağlamak için bir VIN seçeneği de mevcuttur.</a:t>
            </a:r>
          </a:p>
          <a:p>
            <a:r>
              <a:rPr lang="tr-TR" dirty="0">
                <a:effectLst/>
              </a:rPr>
              <a:t>UNO'nun (69 mm x 54 mm) fiziksel boyutları, onu birçok projeye kolayca sığabilecek küçük bir geliştirme kartı yapar ve dört vida deliği, tasarımcıların bunları güvenli bir şekilde yerine oturtmasına olanak tanır.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100-110 TL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) = 60-70 TL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7E6765-15BD-354B-91E2-BF0DA31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89" y="21372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6266FC-4ED3-D340-86D0-ED1BBDC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3" y="965975"/>
            <a:ext cx="9463396" cy="529683"/>
          </a:xfrm>
        </p:spPr>
        <p:txBody>
          <a:bodyPr>
            <a:normAutofit fontScale="90000"/>
          </a:bodyPr>
          <a:lstStyle/>
          <a:p>
            <a:r>
              <a:rPr lang="tr-TR" sz="4800" dirty="0">
                <a:solidFill>
                  <a:schemeClr val="tx1"/>
                </a:solidFill>
              </a:rPr>
              <a:t>-PCB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F3F60A-33E5-1E4B-9268-A37FC5E7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20" y="965975"/>
            <a:ext cx="6019179" cy="3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C6F26-9335-684F-85C6-5A8A78D8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ARDUİNO NANO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9ED5B3-CBFC-2B40-A187-5ECD39A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esasen çok küçük bir profile küçültülmüş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UNO'dur, bu da onu dar alanlar ve mümkün olan her yerde ağırlığı azaltması gerekebilecek projeler için çok uygun hale getirir.</a:t>
            </a:r>
          </a:p>
          <a:p>
            <a:r>
              <a:rPr lang="tr-TR" dirty="0">
                <a:effectLst/>
              </a:rPr>
              <a:t>UNO gibi,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da 16MHz'de çalışan bir Atmega328 işlemci tarafından destekleniyor, 32KB program belleği, 1KB EEPROM, 2KB RAM, 14 dijital I/O, 6 analog giriş ve hem 5V hem de 3.3V güç raylarına sahip.</a:t>
            </a:r>
          </a:p>
          <a:p>
            <a:r>
              <a:rPr lang="tr-TR" dirty="0">
                <a:effectLst/>
              </a:rPr>
              <a:t>(Not - V3.0'dan önceki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kartları, esasen özelliklerin yarısına sahip olan ATmega168'i kullandı.)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130-200 TL</a:t>
            </a:r>
          </a:p>
          <a:p>
            <a:r>
              <a:rPr lang="tr-TR" dirty="0">
                <a:effectLst/>
              </a:rPr>
              <a:t>*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 yani işlemcisi tak çıkar şeklinde olanlardan yok.</a:t>
            </a:r>
          </a:p>
          <a:p>
            <a:pPr marL="0" indent="0">
              <a:buNone/>
            </a:pPr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939DB5F-AE89-F24C-A8AE-68A1FAF3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 t="47415" r="21383" b="6317"/>
          <a:stretch/>
        </p:blipFill>
        <p:spPr>
          <a:xfrm>
            <a:off x="9854230" y="118946"/>
            <a:ext cx="1193181" cy="1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2" y="173120"/>
            <a:ext cx="9905998" cy="1171874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316222" y="1081170"/>
            <a:ext cx="102105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, daha büyük kartlardan biridir ve aynı zamanda bir ARM işlemci tarafından desteklenen ilk </a:t>
            </a:r>
            <a:r>
              <a:rPr lang="tr-TR" dirty="0" err="1"/>
              <a:t>Arduino</a:t>
            </a:r>
            <a:r>
              <a:rPr lang="tr-TR" dirty="0"/>
              <a:t> kartıdır.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*UNO ve </a:t>
            </a:r>
            <a:r>
              <a:rPr lang="tr-TR" dirty="0" err="1"/>
              <a:t>Nano</a:t>
            </a:r>
            <a:r>
              <a:rPr lang="tr-TR" dirty="0"/>
              <a:t> 5V'da çalışırken, </a:t>
            </a:r>
            <a:r>
              <a:rPr lang="tr-TR" dirty="0" err="1"/>
              <a:t>Due</a:t>
            </a:r>
            <a:r>
              <a:rPr lang="tr-TR" dirty="0"/>
              <a:t> 3,3V'da çalışır—bunun dikkate alınması önemlidir, çünkü aşırı voltaj karta onarılamaz bir şekilde zarar verir. 84MHz'de çalışan bir ATSAM3X8E Cortex-M3 ile güçlendirilen </a:t>
            </a:r>
            <a:r>
              <a:rPr lang="tr-TR" dirty="0" err="1"/>
              <a:t>Due</a:t>
            </a:r>
            <a:r>
              <a:rPr lang="tr-TR" dirty="0"/>
              <a:t>, 512KB ROM ve 96KB RAM, 54 dijital I/O </a:t>
            </a:r>
            <a:r>
              <a:rPr lang="tr-TR" dirty="0" err="1"/>
              <a:t>pini</a:t>
            </a:r>
            <a:r>
              <a:rPr lang="tr-TR" dirty="0"/>
              <a:t>, 12 PWM kanalı, 12 analog giriş ve 2 analog çıkışa sahiptir. 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Due</a:t>
            </a:r>
            <a:r>
              <a:rPr lang="tr-TR" dirty="0"/>
              <a:t>, yerleşik </a:t>
            </a:r>
            <a:r>
              <a:rPr lang="tr-TR" dirty="0" err="1"/>
              <a:t>EEPROM'a</a:t>
            </a:r>
            <a:r>
              <a:rPr lang="tr-TR" dirty="0"/>
              <a:t> sahip değildir ve daha pahalı </a:t>
            </a:r>
            <a:r>
              <a:rPr lang="tr-TR" dirty="0" err="1"/>
              <a:t>Arduino</a:t>
            </a:r>
            <a:r>
              <a:rPr lang="tr-TR" dirty="0"/>
              <a:t> kartlarından biridir. </a:t>
            </a:r>
            <a:r>
              <a:rPr lang="tr-TR" dirty="0" err="1"/>
              <a:t>Due</a:t>
            </a:r>
            <a:r>
              <a:rPr lang="tr-TR" dirty="0"/>
              <a:t>, birçok dijital I/O'ya bağlanmak için çok sayıda </a:t>
            </a:r>
            <a:r>
              <a:rPr lang="tr-TR" dirty="0" err="1"/>
              <a:t>pin</a:t>
            </a:r>
            <a:r>
              <a:rPr lang="tr-TR" dirty="0"/>
              <a:t> başlığına sahip olsa da, standart </a:t>
            </a:r>
            <a:r>
              <a:rPr lang="tr-TR" dirty="0" err="1"/>
              <a:t>Arduino</a:t>
            </a:r>
            <a:r>
              <a:rPr lang="tr-TR" dirty="0"/>
              <a:t> kalkanlarıyla </a:t>
            </a:r>
            <a:r>
              <a:rPr lang="tr-TR" dirty="0" err="1"/>
              <a:t>pin</a:t>
            </a:r>
            <a:r>
              <a:rPr lang="tr-TR" dirty="0"/>
              <a:t> uyumludur. </a:t>
            </a:r>
            <a:r>
              <a:rPr lang="tr-TR" dirty="0" err="1">
                <a:solidFill>
                  <a:srgbClr val="FF0000"/>
                </a:solidFill>
              </a:rPr>
              <a:t>Due</a:t>
            </a:r>
            <a:r>
              <a:rPr lang="tr-TR" dirty="0">
                <a:solidFill>
                  <a:srgbClr val="FF0000"/>
                </a:solidFill>
              </a:rPr>
              <a:t> ile yazılım uyumluluğu garanti edilemez.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/>
              <a:t>Klon(</a:t>
            </a:r>
            <a:r>
              <a:rPr lang="tr-TR" dirty="0" err="1"/>
              <a:t>smd</a:t>
            </a:r>
            <a:r>
              <a:rPr lang="tr-TR" dirty="0"/>
              <a:t>) = 200-250 TL</a:t>
            </a:r>
          </a:p>
          <a:p>
            <a:r>
              <a:rPr lang="tr-TR" dirty="0"/>
              <a:t>Orijinal(</a:t>
            </a:r>
            <a:r>
              <a:rPr lang="tr-TR" dirty="0" err="1"/>
              <a:t>smd</a:t>
            </a:r>
            <a:r>
              <a:rPr lang="tr-TR" dirty="0"/>
              <a:t>) = 450-550 TL</a:t>
            </a:r>
          </a:p>
          <a:p>
            <a:r>
              <a:rPr lang="tr-TR" dirty="0"/>
              <a:t>*</a:t>
            </a:r>
            <a:r>
              <a:rPr lang="tr-TR" dirty="0" err="1"/>
              <a:t>Dıp</a:t>
            </a:r>
            <a:r>
              <a:rPr lang="tr-TR" dirty="0"/>
              <a:t> versiyonu internette bulunmuyor.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9074F-479F-EC42-8EF7-E6527621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40" y="173120"/>
            <a:ext cx="2509490" cy="1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257474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mega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16D71A-360A-544F-AC95-7ECB01D6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10478" y="2879545"/>
            <a:ext cx="3698106" cy="1791629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1141413" y="1386745"/>
            <a:ext cx="76943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</a:t>
            </a:r>
            <a:r>
              <a:rPr lang="tr-TR" dirty="0" err="1"/>
              <a:t>Arduino</a:t>
            </a:r>
            <a:r>
              <a:rPr lang="tr-TR" dirty="0"/>
              <a:t> Mega, 54 I/O'ya sahip olması nedeniyle </a:t>
            </a:r>
            <a:r>
              <a:rPr lang="tr-TR" dirty="0" err="1"/>
              <a:t>Due'a</a:t>
            </a:r>
            <a:r>
              <a:rPr lang="tr-TR" dirty="0"/>
              <a:t> biraz benzer. Bununla birlikte, bir ARM çekirdeği tarafından desteklenmek yerine, bunun yerine bir ATmega2560 kullanır.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*CPU 16MHz'de saat hızına sahiptir ve 256KB ROM, 8KB RAM, 4KB EEPROM içerir ve 5V'ta çalışır ve bu sayede hobi dostu elektroniklerin çoğuyla kullanımı kolaylaştırır. 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*</a:t>
            </a:r>
            <a:r>
              <a:rPr lang="tr-TR" dirty="0" err="1"/>
              <a:t>Arduino</a:t>
            </a:r>
            <a:r>
              <a:rPr lang="tr-TR" dirty="0"/>
              <a:t> Mega, 16 analog girişe, 15 PWM kanalına, </a:t>
            </a:r>
            <a:r>
              <a:rPr lang="tr-TR" dirty="0" err="1"/>
              <a:t>Due'a</a:t>
            </a:r>
            <a:r>
              <a:rPr lang="tr-TR" dirty="0"/>
              <a:t> benzer bir </a:t>
            </a:r>
            <a:r>
              <a:rPr lang="tr-TR" dirty="0" err="1"/>
              <a:t>pin</a:t>
            </a:r>
            <a:r>
              <a:rPr lang="tr-TR" dirty="0"/>
              <a:t> çıkışına sahiptir ve </a:t>
            </a:r>
            <a:r>
              <a:rPr lang="tr-TR" dirty="0" err="1"/>
              <a:t>Arduino</a:t>
            </a:r>
            <a:r>
              <a:rPr lang="tr-TR" dirty="0"/>
              <a:t> kalkanları ile donanım uyumludur. </a:t>
            </a:r>
            <a:r>
              <a:rPr lang="tr-TR" dirty="0" err="1">
                <a:solidFill>
                  <a:srgbClr val="FF0000"/>
                </a:solidFill>
              </a:rPr>
              <a:t>Due</a:t>
            </a:r>
            <a:r>
              <a:rPr lang="tr-TR" dirty="0">
                <a:solidFill>
                  <a:srgbClr val="FF0000"/>
                </a:solidFill>
              </a:rPr>
              <a:t> gibi, Mega ile yazılım uyumluluğu her zaman garanti edilemez.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/>
              <a:t>Klon(</a:t>
            </a:r>
            <a:r>
              <a:rPr lang="tr-TR" dirty="0" err="1"/>
              <a:t>smd</a:t>
            </a:r>
            <a:r>
              <a:rPr lang="tr-TR" dirty="0"/>
              <a:t>) = 80-100 TL</a:t>
            </a:r>
          </a:p>
          <a:p>
            <a:r>
              <a:rPr lang="tr-TR" dirty="0"/>
              <a:t>Orijinal(</a:t>
            </a:r>
            <a:r>
              <a:rPr lang="tr-TR" dirty="0" err="1"/>
              <a:t>smd</a:t>
            </a:r>
            <a:r>
              <a:rPr lang="tr-TR" dirty="0"/>
              <a:t>) = 350-450 TL</a:t>
            </a:r>
          </a:p>
          <a:p>
            <a:r>
              <a:rPr lang="tr-TR" dirty="0"/>
              <a:t>*</a:t>
            </a:r>
            <a:r>
              <a:rPr lang="tr-TR" dirty="0" err="1"/>
              <a:t>Dıp</a:t>
            </a:r>
            <a:r>
              <a:rPr lang="tr-TR" dirty="0"/>
              <a:t> versiyonu internette bulunmuyor.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65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8EB88-8EFD-B648-A4AF-8B54F7C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61"/>
            <a:ext cx="9905998" cy="1905000"/>
          </a:xfrm>
        </p:spPr>
        <p:txBody>
          <a:bodyPr/>
          <a:lstStyle/>
          <a:p>
            <a:r>
              <a:rPr lang="tr-TR" dirty="0"/>
              <a:t>Diğer </a:t>
            </a:r>
            <a:r>
              <a:rPr lang="tr-TR" dirty="0" err="1"/>
              <a:t>arduinolar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DE35FB-A2F2-CD44-911A-8B60A88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tr-TR" dirty="0"/>
              <a:t>iki model mikro yani </a:t>
            </a:r>
            <a:r>
              <a:rPr lang="tr-TR" dirty="0" err="1"/>
              <a:t>nano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boyutundan da küçük olan iki kart </a:t>
            </a:r>
            <a:r>
              <a:rPr lang="tr-TR" dirty="0" err="1"/>
              <a:t>bulunuyor.Bunların</a:t>
            </a:r>
            <a:r>
              <a:rPr lang="tr-TR" dirty="0"/>
              <a:t> biraz daha küçük işlevsel şeylerde kullanılması öneriliyor.</a:t>
            </a:r>
          </a:p>
          <a:p>
            <a:r>
              <a:rPr lang="tr-TR" dirty="0"/>
              <a:t>En son olarak Leonardo  kartı bulunuyor. Bu kart </a:t>
            </a:r>
            <a:r>
              <a:rPr lang="tr-TR" dirty="0" err="1"/>
              <a:t>uno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özelliklerini kapsıyor fakat ayrı olarak haberleşmeyi sağlayan </a:t>
            </a:r>
            <a:r>
              <a:rPr lang="tr-TR" dirty="0" err="1"/>
              <a:t>chip</a:t>
            </a:r>
            <a:r>
              <a:rPr lang="tr-TR" dirty="0"/>
              <a:t> bulunmamakta. Yani bu da klavye , fare yapımı gibi projelerde daha çok kullanılıyor.</a:t>
            </a:r>
          </a:p>
          <a:p>
            <a:r>
              <a:rPr lang="tr-TR" dirty="0"/>
              <a:t>Daha birçok kart bulunmakta ama şuan </a:t>
            </a:r>
            <a:r>
              <a:rPr lang="tr-TR" dirty="0" err="1"/>
              <a:t>popüler,işlevselleri</a:t>
            </a:r>
            <a:r>
              <a:rPr lang="tr-TR" dirty="0"/>
              <a:t> yüksek ve bize uygun olan kartlar sunuma koyulmuştur.</a:t>
            </a:r>
          </a:p>
        </p:txBody>
      </p:sp>
    </p:spTree>
    <p:extLst>
      <p:ext uri="{BB962C8B-B14F-4D97-AF65-F5344CB8AC3E}">
        <p14:creationId xmlns:p14="http://schemas.microsoft.com/office/powerpoint/2010/main" val="188410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E5EEFFD-5CBA-4940-B155-C7A3F038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76" y="0"/>
            <a:ext cx="3541796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AA25AE-08EA-E749-9C22-AE61A43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4" y="0"/>
            <a:ext cx="4466436" cy="6858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776B972-BEBF-C842-9CFB-8373C63EF577}"/>
              </a:ext>
            </a:extLst>
          </p:cNvPr>
          <p:cNvSpPr txBox="1"/>
          <p:nvPr/>
        </p:nvSpPr>
        <p:spPr>
          <a:xfrm>
            <a:off x="0" y="200722"/>
            <a:ext cx="29803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-KARŞILAŞTIRMA</a:t>
            </a:r>
          </a:p>
          <a:p>
            <a:r>
              <a:rPr lang="tr-TR" sz="2800" b="1" dirty="0"/>
              <a:t>TABLOSU</a:t>
            </a:r>
          </a:p>
        </p:txBody>
      </p:sp>
    </p:spTree>
    <p:extLst>
      <p:ext uri="{BB962C8B-B14F-4D97-AF65-F5344CB8AC3E}">
        <p14:creationId xmlns:p14="http://schemas.microsoft.com/office/powerpoint/2010/main" val="393250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17852-5B86-E547-9D9F-31A59472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99" y="0"/>
            <a:ext cx="3564402" cy="1905000"/>
          </a:xfrm>
        </p:spPr>
        <p:txBody>
          <a:bodyPr/>
          <a:lstStyle/>
          <a:p>
            <a:r>
              <a:rPr lang="tr-TR" dirty="0"/>
              <a:t>BOYUT FARKLARI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FA3DD7-1833-F54D-BE67-7F7EBAB5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6" y="2294770"/>
            <a:ext cx="6169993" cy="40972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FF497-3625-2441-BCD5-728F6A40DEF8}"/>
              </a:ext>
            </a:extLst>
          </p:cNvPr>
          <p:cNvSpPr txBox="1"/>
          <p:nvPr/>
        </p:nvSpPr>
        <p:spPr>
          <a:xfrm>
            <a:off x="635619" y="30596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055AEFB-B709-B246-8B99-88DC4B26B318}"/>
              </a:ext>
            </a:extLst>
          </p:cNvPr>
          <p:cNvSpPr txBox="1"/>
          <p:nvPr/>
        </p:nvSpPr>
        <p:spPr>
          <a:xfrm>
            <a:off x="747131" y="51964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9AF0F9-4B2D-2644-9A81-02CE143ABF11}"/>
              </a:ext>
            </a:extLst>
          </p:cNvPr>
          <p:cNvSpPr txBox="1"/>
          <p:nvPr/>
        </p:nvSpPr>
        <p:spPr>
          <a:xfrm>
            <a:off x="4984594" y="51141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E016AFD-715E-A142-A371-BA4F910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2396991"/>
            <a:ext cx="3996008" cy="198543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9653E9A-C1EF-9949-8E4E-7C076DD24727}"/>
              </a:ext>
            </a:extLst>
          </p:cNvPr>
          <p:cNvSpPr txBox="1"/>
          <p:nvPr/>
        </p:nvSpPr>
        <p:spPr>
          <a:xfrm>
            <a:off x="7428398" y="432563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D4023-E958-4B43-9BF1-C7E3E5BF4448}"/>
              </a:ext>
            </a:extLst>
          </p:cNvPr>
          <p:cNvSpPr txBox="1"/>
          <p:nvPr/>
        </p:nvSpPr>
        <p:spPr>
          <a:xfrm>
            <a:off x="9441442" y="43256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DUE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1B9E73-2027-3241-9001-3E1407053113}"/>
              </a:ext>
            </a:extLst>
          </p:cNvPr>
          <p:cNvSpPr txBox="1"/>
          <p:nvPr/>
        </p:nvSpPr>
        <p:spPr>
          <a:xfrm>
            <a:off x="9363773" y="20844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D6EB502-3A1C-6F44-BA79-7240DF47078D}"/>
              </a:ext>
            </a:extLst>
          </p:cNvPr>
          <p:cNvSpPr txBox="1"/>
          <p:nvPr/>
        </p:nvSpPr>
        <p:spPr>
          <a:xfrm>
            <a:off x="7392769" y="21101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</p:spTree>
    <p:extLst>
      <p:ext uri="{BB962C8B-B14F-4D97-AF65-F5344CB8AC3E}">
        <p14:creationId xmlns:p14="http://schemas.microsoft.com/office/powerpoint/2010/main" val="189661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BE5B1-28B8-3E46-BECA-E366CBB1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343"/>
            <a:ext cx="9905998" cy="1905000"/>
          </a:xfrm>
        </p:spPr>
        <p:txBody>
          <a:bodyPr/>
          <a:lstStyle/>
          <a:p>
            <a:r>
              <a:rPr lang="tr-TR" dirty="0"/>
              <a:t>DENEYAP KART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18F248-6B71-D847-88E8-BFE66A8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997" y="0"/>
            <a:ext cx="3179003" cy="170905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AEDA651-B41C-BA41-A27A-745581E59A54}"/>
              </a:ext>
            </a:extLst>
          </p:cNvPr>
          <p:cNvSpPr txBox="1"/>
          <p:nvPr/>
        </p:nvSpPr>
        <p:spPr>
          <a:xfrm>
            <a:off x="1405054" y="2988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E12D-F7D7-8942-BC61-804F1220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4087"/>
            <a:ext cx="9905998" cy="2939142"/>
          </a:xfrm>
        </p:spPr>
        <p:txBody>
          <a:bodyPr>
            <a:normAutofit fontScale="25000" lnSpcReduction="20000"/>
          </a:bodyPr>
          <a:lstStyle/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ailesinin çok yönlü ve güçlü elektronik geliştirme kartı, </a:t>
            </a:r>
            <a:r>
              <a:rPr lang="tr-TR" sz="4400" dirty="0" err="1">
                <a:effectLst/>
              </a:rPr>
              <a:t>orjinal</a:t>
            </a:r>
            <a:r>
              <a:rPr lang="tr-TR" sz="4400" dirty="0">
                <a:effectLst/>
              </a:rPr>
              <a:t> ESP32-WROVER-E modülü kullanılarak geliştirilmiştir.</a:t>
            </a:r>
          </a:p>
          <a:p>
            <a:r>
              <a:rPr lang="tr-TR" sz="4400" dirty="0">
                <a:effectLst/>
              </a:rPr>
              <a:t>Güçlü çift çekirdek </a:t>
            </a:r>
            <a:r>
              <a:rPr lang="tr-TR" sz="4400" dirty="0" err="1">
                <a:effectLst/>
              </a:rPr>
              <a:t>Tensilica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Xtensa</a:t>
            </a:r>
            <a:r>
              <a:rPr lang="tr-TR" sz="4400" dirty="0">
                <a:effectLst/>
              </a:rPr>
              <a:t> LX6 mikroişlemcisi ile makine öğrenmesi ve yapay zeka tabanlı projelere </a:t>
            </a:r>
            <a:r>
              <a:rPr lang="tr-TR" sz="4400" dirty="0" err="1">
                <a:effectLst/>
              </a:rPr>
              <a:t>Tensorflow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Lite</a:t>
            </a:r>
            <a:r>
              <a:rPr lang="tr-TR" sz="4400" dirty="0">
                <a:effectLst/>
              </a:rPr>
              <a:t> ile başlayabilirsiniz.</a:t>
            </a:r>
          </a:p>
          <a:p>
            <a:r>
              <a:rPr lang="tr-TR" sz="4400" dirty="0">
                <a:effectLst/>
              </a:rPr>
              <a:t>Dahili </a:t>
            </a:r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ve Bluetooth haberleşme özellikleri sayesinde, nesnelerin interneti ve bulut tabanlı projeler hazırlamanızda sizlere imkan sağlayacaktır.</a:t>
            </a:r>
          </a:p>
          <a:p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haberleşme özelliğini kullanarak sisteminiz ile bulut tabanlı uygulamanız arasında veri alışverişi gerçekleştirebilirsiniz. Bunun yanı sıra,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Kart’ınızı bir sunucu olarak kullanabilir ve bu sayede kendi kapalı çevrim kablosuz haberleşme ağınızı kurabilirsiniz.</a:t>
            </a:r>
          </a:p>
          <a:p>
            <a:r>
              <a:rPr lang="tr-TR" sz="4400" dirty="0">
                <a:effectLst/>
              </a:rPr>
              <a:t>Çift </a:t>
            </a:r>
            <a:r>
              <a:rPr lang="tr-TR" sz="4400" dirty="0" err="1">
                <a:effectLst/>
              </a:rPr>
              <a:t>mod</a:t>
            </a:r>
            <a:r>
              <a:rPr lang="tr-TR" sz="4400" dirty="0">
                <a:effectLst/>
              </a:rPr>
              <a:t> (Dual) Bluetooth özelliği ile hem BLE hem de Bluetooth EDR altyapısına sahip cihazlarla veri alışverişi gerçekleştirebilirsiniz.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Kart; akıllı ev, akıllı tarım, akıllı taşıtlar, mobil sağlık vb. alanlarda uygulamalar gerçekleştirebileceğiniz nesnelerin interneti projelerinde size büyük kolaylık sunmaktadır.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 dahili olarak yüksek hassasiyetli LSM6DSM algılayıcısı vardır. Bu algılayıcı ile 3-eksen ivme ve 3-eksen dönü ölçümü yapabilir ve sisteminizin sıcaklığını takip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Kart, MEMS teknolojisine sahip dahili MP34DT05 mikrofonu ile sadece çevredeki seslerin şiddetini algılamayla kalmaz; konuşma ve ses tanımlama uygulamaları yapmanıza imkan tanır..</a:t>
            </a:r>
          </a:p>
          <a:p>
            <a:r>
              <a:rPr lang="tr-TR" sz="4400" dirty="0">
                <a:effectLst/>
              </a:rPr>
              <a:t>UART, I2C, SPI, I2S, Ethernet, SDIO, </a:t>
            </a:r>
            <a:r>
              <a:rPr lang="tr-TR" sz="4400" dirty="0" err="1">
                <a:effectLst/>
              </a:rPr>
              <a:t>Kapasitif</a:t>
            </a:r>
            <a:r>
              <a:rPr lang="tr-TR" sz="4400" dirty="0">
                <a:effectLst/>
              </a:rPr>
              <a:t> Algılayıcı gibi zengin bir bağlantı </a:t>
            </a:r>
            <a:r>
              <a:rPr lang="tr-TR" sz="4400" dirty="0" err="1">
                <a:effectLst/>
              </a:rPr>
              <a:t>arayüzüne</a:t>
            </a:r>
            <a:r>
              <a:rPr lang="tr-TR" sz="4400" dirty="0">
                <a:effectLst/>
              </a:rPr>
              <a:t> sahiptir. Ayrıca size esneklik sağlamak amacıyla, bu bağlantı </a:t>
            </a:r>
            <a:r>
              <a:rPr lang="tr-TR" sz="4400" dirty="0" err="1">
                <a:effectLst/>
              </a:rPr>
              <a:t>arayüzlerinden</a:t>
            </a:r>
            <a:r>
              <a:rPr lang="tr-TR" sz="4400" dirty="0">
                <a:effectLst/>
              </a:rPr>
              <a:t> bir kısmı ihtiyacınıza göre istediğiniz herhangi bir </a:t>
            </a:r>
            <a:r>
              <a:rPr lang="tr-TR" sz="4400" dirty="0" err="1">
                <a:effectLst/>
              </a:rPr>
              <a:t>pinden</a:t>
            </a:r>
            <a:r>
              <a:rPr lang="tr-TR" sz="4400" dirty="0">
                <a:effectLst/>
              </a:rPr>
              <a:t> kullanılabilmektedir.</a:t>
            </a:r>
          </a:p>
          <a:p>
            <a:r>
              <a:rPr lang="tr-TR" sz="4400" dirty="0">
                <a:effectLst/>
              </a:rPr>
              <a:t>Genel amaçlı olarak kullanılabilen 24 adet </a:t>
            </a:r>
            <a:r>
              <a:rPr lang="tr-TR" sz="4400" dirty="0" err="1">
                <a:effectLst/>
              </a:rPr>
              <a:t>pine</a:t>
            </a:r>
            <a:r>
              <a:rPr lang="tr-TR" sz="4400" dirty="0">
                <a:effectLst/>
              </a:rPr>
              <a:t> sahiptir. Bu </a:t>
            </a:r>
            <a:r>
              <a:rPr lang="tr-TR" sz="4400" dirty="0" err="1">
                <a:effectLst/>
              </a:rPr>
              <a:t>pinlerden</a:t>
            </a:r>
            <a:r>
              <a:rPr lang="tr-TR" sz="4400" dirty="0">
                <a:effectLst/>
              </a:rPr>
              <a:t> dijital giriş/çıkış olarak kullanılanlar aşırı akıma karşı PTC sigorta ile koruma altına alınmıştır.</a:t>
            </a:r>
          </a:p>
          <a:p>
            <a:r>
              <a:rPr lang="tr-TR" sz="4400" dirty="0">
                <a:effectLst/>
              </a:rPr>
              <a:t>Sisteminize güvenilir bir şekilde güç vermenize yardımcı olmak için özel bir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bağlantı </a:t>
            </a:r>
            <a:r>
              <a:rPr lang="tr-TR" sz="4400" dirty="0" err="1">
                <a:effectLst/>
              </a:rPr>
              <a:t>konnektörü</a:t>
            </a:r>
            <a:r>
              <a:rPr lang="tr-TR" sz="4400" dirty="0">
                <a:effectLst/>
              </a:rPr>
              <a:t> bulunmaktadır. Dahası bu bağlantı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bataryanızı şarj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Kamera’yı</a:t>
            </a:r>
            <a:r>
              <a:rPr lang="tr-TR" sz="4400" dirty="0">
                <a:effectLst/>
              </a:rPr>
              <a:t> doğrudan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üzerindeki (FPC) </a:t>
            </a:r>
            <a:r>
              <a:rPr lang="tr-TR" sz="4400" dirty="0" err="1">
                <a:effectLst/>
              </a:rPr>
              <a:t>konnektörüne</a:t>
            </a:r>
            <a:r>
              <a:rPr lang="tr-TR" sz="4400" dirty="0">
                <a:effectLst/>
              </a:rPr>
              <a:t> bağlayabilirsiniz.</a:t>
            </a:r>
          </a:p>
          <a:p>
            <a:r>
              <a:rPr lang="tr-TR" sz="4400" dirty="0">
                <a:effectLst/>
              </a:rPr>
              <a:t>Ayrıca 2 adet buton ve 1 adet RGB LED dahili olarak bulunmaktadır.</a:t>
            </a:r>
          </a:p>
          <a:p>
            <a:r>
              <a:rPr lang="tr-TR" sz="4400" dirty="0">
                <a:effectLst/>
              </a:rPr>
              <a:t>I2C haberleşme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Kart’tan kesintisiz olarak harici bağlantı sağlayacağınız çevre birimlerde kullanmak için 3.3V ve 5V gerilime sahip çıkış alabilirsiniz. Sisteminizi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 ile beslerken dahi 5V gerilime sahip güç çıkışı her zaman sizinle olacaktır.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devre tahtası (</a:t>
            </a:r>
            <a:r>
              <a:rPr lang="tr-TR" sz="4400" dirty="0" err="1">
                <a:effectLst/>
              </a:rPr>
              <a:t>breadboard</a:t>
            </a:r>
            <a:r>
              <a:rPr lang="tr-TR" sz="4400" dirty="0">
                <a:effectLst/>
              </a:rPr>
              <a:t>) ile uyumlu bir tasarıma sahiptir. Hemen geliştirmeye başlamanız için </a:t>
            </a:r>
            <a:r>
              <a:rPr lang="tr-TR" sz="4400" dirty="0" err="1">
                <a:effectLst/>
              </a:rPr>
              <a:t>pinleri</a:t>
            </a:r>
            <a:r>
              <a:rPr lang="tr-TR" sz="4400" dirty="0">
                <a:effectLst/>
              </a:rPr>
              <a:t> sizin için </a:t>
            </a:r>
            <a:r>
              <a:rPr lang="tr-TR" sz="4400" dirty="0" err="1">
                <a:effectLst/>
              </a:rPr>
              <a:t>lehimlendi</a:t>
            </a:r>
            <a:r>
              <a:rPr lang="tr-TR" sz="4400" dirty="0">
                <a:effectLst/>
              </a:rPr>
              <a:t>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</a:t>
            </a:r>
            <a:r>
              <a:rPr lang="tr-TR" sz="4400" dirty="0" err="1">
                <a:effectLst/>
              </a:rPr>
              <a:t>Arduino</a:t>
            </a:r>
            <a:r>
              <a:rPr lang="tr-TR" sz="4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4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298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54B60-1A56-A947-A431-63B107BA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0488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-Teknik Özellikler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D17CAE-4928-1F43-B02E-84787C4E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494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4800" b="1" dirty="0">
                <a:effectLst/>
              </a:rPr>
              <a:t>240 MHz Çift Çekirdek </a:t>
            </a:r>
            <a:r>
              <a:rPr lang="tr-TR" sz="4800" b="1" dirty="0" err="1">
                <a:effectLst/>
              </a:rPr>
              <a:t>Tensilica</a:t>
            </a:r>
            <a:r>
              <a:rPr lang="tr-TR" sz="4800" b="1" dirty="0">
                <a:effectLst/>
              </a:rPr>
              <a:t> LX6 Mikroişlemci</a:t>
            </a:r>
          </a:p>
          <a:p>
            <a:r>
              <a:rPr lang="tr-TR" sz="4800" b="1" dirty="0">
                <a:effectLst/>
              </a:rPr>
              <a:t>520 KB SRAM</a:t>
            </a:r>
          </a:p>
          <a:p>
            <a:r>
              <a:rPr lang="tr-TR" sz="4800" b="1" dirty="0">
                <a:effectLst/>
              </a:rPr>
              <a:t>128 KB ROM</a:t>
            </a:r>
          </a:p>
          <a:p>
            <a:r>
              <a:rPr lang="tr-TR" sz="4800" b="1" dirty="0">
                <a:effectLst/>
              </a:rPr>
              <a:t>8 MB PSRAM</a:t>
            </a:r>
          </a:p>
          <a:p>
            <a:r>
              <a:rPr lang="tr-TR" sz="4800" b="1" dirty="0">
                <a:effectLst/>
              </a:rPr>
              <a:t>4 MB SPI Flash</a:t>
            </a:r>
          </a:p>
          <a:p>
            <a:r>
              <a:rPr lang="tr-TR" sz="4800" b="1" dirty="0">
                <a:effectLst/>
              </a:rPr>
              <a:t>2.4 GHz </a:t>
            </a:r>
            <a:r>
              <a:rPr lang="tr-TR" sz="4800" b="1" dirty="0" err="1">
                <a:effectLst/>
              </a:rPr>
              <a:t>Wi</a:t>
            </a:r>
            <a:r>
              <a:rPr lang="tr-TR" sz="4800" b="1" dirty="0">
                <a:effectLst/>
              </a:rPr>
              <a:t>-Fi – 802.11b/g/n</a:t>
            </a:r>
          </a:p>
          <a:p>
            <a:r>
              <a:rPr lang="tr-TR" sz="4800" b="1" dirty="0">
                <a:effectLst/>
              </a:rPr>
              <a:t>Bluetooth EDR ve BLE</a:t>
            </a:r>
          </a:p>
          <a:p>
            <a:r>
              <a:rPr lang="tr-TR" sz="4800" b="1" dirty="0">
                <a:effectLst/>
              </a:rPr>
              <a:t>Dahili PCB Anten</a:t>
            </a:r>
          </a:p>
          <a:p>
            <a:r>
              <a:rPr lang="tr-TR" sz="4800" b="1" dirty="0">
                <a:effectLst/>
              </a:rPr>
              <a:t>LSM6DSM ile 3-Eksen </a:t>
            </a:r>
            <a:r>
              <a:rPr lang="tr-TR" sz="4800" b="1" dirty="0" err="1">
                <a:effectLst/>
              </a:rPr>
              <a:t>Dönüölçer</a:t>
            </a:r>
            <a:r>
              <a:rPr lang="tr-TR" sz="4800" b="1" dirty="0">
                <a:effectLst/>
              </a:rPr>
              <a:t> ve 3-Eksen İvmeölçer</a:t>
            </a:r>
          </a:p>
          <a:p>
            <a:r>
              <a:rPr lang="tr-TR" sz="4800" b="1" dirty="0">
                <a:effectLst/>
              </a:rPr>
              <a:t>MP34DT05 MEMS Mikrofon</a:t>
            </a:r>
          </a:p>
          <a:p>
            <a:r>
              <a:rPr lang="tr-TR" sz="4800" b="1" dirty="0">
                <a:effectLst/>
              </a:rPr>
              <a:t>RGB LED (</a:t>
            </a:r>
            <a:r>
              <a:rPr lang="tr-TR" sz="4800" b="1" dirty="0" err="1">
                <a:effectLst/>
              </a:rPr>
              <a:t>Pinler</a:t>
            </a:r>
            <a:r>
              <a:rPr lang="tr-TR" sz="4800" b="1" dirty="0">
                <a:effectLst/>
              </a:rPr>
              <a:t>: RX, TX, SDA)</a:t>
            </a:r>
          </a:p>
          <a:p>
            <a:r>
              <a:rPr lang="tr-TR" sz="4800" b="1" dirty="0">
                <a:effectLst/>
              </a:rPr>
              <a:t>Genel Amaçlı Buton (</a:t>
            </a:r>
            <a:r>
              <a:rPr lang="tr-TR" sz="4800" b="1" dirty="0" err="1">
                <a:effectLst/>
              </a:rPr>
              <a:t>Pin</a:t>
            </a:r>
            <a:r>
              <a:rPr lang="tr-TR" sz="4800" b="1" dirty="0">
                <a:effectLst/>
              </a:rPr>
              <a:t>: GPKEY)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Şarjı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USB Mikro-B</a:t>
            </a:r>
          </a:p>
          <a:p>
            <a:r>
              <a:rPr lang="tr-TR" sz="4800" b="1" dirty="0">
                <a:effectLst/>
              </a:rPr>
              <a:t>I2C Haberleşme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24 x Dijital Giriş/Çıkış </a:t>
            </a:r>
            <a:r>
              <a:rPr lang="tr-TR" sz="4800" b="1" dirty="0" err="1">
                <a:effectLst/>
              </a:rPr>
              <a:t>Pini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16 x Analog Giriş </a:t>
            </a:r>
            <a:r>
              <a:rPr lang="tr-TR" sz="4800" b="1" dirty="0" err="1">
                <a:effectLst/>
              </a:rPr>
              <a:t>Pini</a:t>
            </a:r>
            <a:r>
              <a:rPr lang="tr-TR" sz="4800" b="1" dirty="0">
                <a:effectLst/>
              </a:rPr>
              <a:t> (12-bit ADC)</a:t>
            </a:r>
          </a:p>
          <a:p>
            <a:r>
              <a:rPr lang="tr-TR" sz="4800" b="1" dirty="0">
                <a:effectLst/>
              </a:rPr>
              <a:t>Tüm Dijital Giriş/Çıkış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; UART, SPI, I2C Haberleşme </a:t>
            </a:r>
            <a:r>
              <a:rPr lang="tr-TR" sz="4800" b="1" dirty="0" err="1">
                <a:effectLst/>
              </a:rPr>
              <a:t>Arayüzlerini</a:t>
            </a:r>
            <a:r>
              <a:rPr lang="tr-TR" sz="4800" b="1" dirty="0">
                <a:effectLst/>
              </a:rPr>
              <a:t> ve Harici Kesmeyi Destekler</a:t>
            </a:r>
          </a:p>
          <a:p>
            <a:r>
              <a:rPr lang="tr-TR" sz="4800" b="1" dirty="0">
                <a:effectLst/>
              </a:rPr>
              <a:t>Tüm Dijital 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 </a:t>
            </a:r>
            <a:r>
              <a:rPr lang="tr-TR" sz="4800" b="1" dirty="0" err="1">
                <a:effectLst/>
              </a:rPr>
              <a:t>PWM’i</a:t>
            </a:r>
            <a:r>
              <a:rPr lang="tr-TR" sz="4800" b="1" dirty="0">
                <a:effectLst/>
              </a:rPr>
              <a:t> Destekler</a:t>
            </a:r>
          </a:p>
          <a:p>
            <a:r>
              <a:rPr lang="tr-TR" sz="4800" b="1" dirty="0">
                <a:effectLst/>
              </a:rPr>
              <a:t>3.3V Çalışma Gerilimi</a:t>
            </a:r>
          </a:p>
          <a:p>
            <a:r>
              <a:rPr lang="tr-TR" sz="4800" b="1" dirty="0">
                <a:effectLst/>
              </a:rPr>
              <a:t>3.3V ve 5V Çıkış Gerilimi</a:t>
            </a:r>
          </a:p>
          <a:p>
            <a:r>
              <a:rPr lang="tr-TR" sz="4800" b="1" dirty="0">
                <a:effectLst/>
              </a:rPr>
              <a:t>3.3 – 5.5V Giriş Gerilimi</a:t>
            </a:r>
          </a:p>
          <a:p>
            <a:r>
              <a:rPr lang="tr-TR" sz="4800" b="1" dirty="0">
                <a:effectLst/>
              </a:rPr>
              <a:t>63.50mm x 25.4mm x 15.70mm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5A4973E-A775-494A-BFC2-A799F39FB983}"/>
              </a:ext>
            </a:extLst>
          </p:cNvPr>
          <p:cNvSpPr txBox="1"/>
          <p:nvPr/>
        </p:nvSpPr>
        <p:spPr>
          <a:xfrm>
            <a:off x="10296289" y="6278137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140 TL</a:t>
            </a:r>
          </a:p>
        </p:txBody>
      </p:sp>
    </p:spTree>
    <p:extLst>
      <p:ext uri="{BB962C8B-B14F-4D97-AF65-F5344CB8AC3E}">
        <p14:creationId xmlns:p14="http://schemas.microsoft.com/office/powerpoint/2010/main" val="219415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AB33F2-ECD9-874E-AAD6-14AB4DBF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078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Deneyap</a:t>
            </a:r>
            <a:r>
              <a:rPr lang="tr-TR" b="1" dirty="0">
                <a:effectLst/>
              </a:rPr>
              <a:t> Mini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9978A3-D0AA-6041-80F6-EBC9CD37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9078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Mini, </a:t>
            </a:r>
            <a:r>
              <a:rPr lang="tr-TR" sz="6400" dirty="0" err="1">
                <a:effectLst/>
              </a:rPr>
              <a:t>orjinal</a:t>
            </a:r>
            <a:r>
              <a:rPr lang="tr-TR" sz="6400" dirty="0">
                <a:effectLst/>
              </a:rPr>
              <a:t> ESP32-S2 bütünleşik mikroişlemcisi kullanılarak geliştirilmiştir.</a:t>
            </a:r>
          </a:p>
          <a:p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haberleşme özelliğini kullanarak sisteminiz ile bulut tabanlı uygulamanız arasında veri alışverişi sağlayabilirsiniz. </a:t>
            </a:r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Mini’yi bir sunucu olarak kullanarak kapalı çevrim bir kablosuz haberleşme ağı kurabilirsiniz. </a:t>
            </a:r>
          </a:p>
          <a:p>
            <a:r>
              <a:rPr lang="tr-TR" sz="6400" dirty="0">
                <a:effectLst/>
              </a:rPr>
              <a:t>USB OTG, SPI, UART, I2S, I2C, </a:t>
            </a:r>
            <a:r>
              <a:rPr lang="tr-TR" sz="6400" dirty="0" err="1">
                <a:effectLst/>
              </a:rPr>
              <a:t>Kapasitif</a:t>
            </a:r>
            <a:r>
              <a:rPr lang="tr-TR" sz="6400" dirty="0">
                <a:effectLst/>
              </a:rPr>
              <a:t> Algılama gibi zengin bir bağlantı </a:t>
            </a:r>
            <a:r>
              <a:rPr lang="tr-TR" sz="6400" dirty="0" err="1">
                <a:effectLst/>
              </a:rPr>
              <a:t>arayüzüne</a:t>
            </a:r>
            <a:r>
              <a:rPr lang="tr-TR" sz="6400" dirty="0">
                <a:effectLst/>
              </a:rPr>
              <a:t> sahiptir. Ayrıca size esneklik sağlamak amacıyla, bu bağlantı </a:t>
            </a:r>
            <a:r>
              <a:rPr lang="tr-TR" sz="6400" dirty="0" err="1">
                <a:effectLst/>
              </a:rPr>
              <a:t>arayüzlerinden</a:t>
            </a:r>
            <a:r>
              <a:rPr lang="tr-TR" sz="6400" dirty="0">
                <a:effectLst/>
              </a:rPr>
              <a:t> bir kısmı ihtiyacınıza göre istediğiniz herhangi bir </a:t>
            </a:r>
            <a:r>
              <a:rPr lang="tr-TR" sz="6400" dirty="0" err="1">
                <a:effectLst/>
              </a:rPr>
              <a:t>pinden</a:t>
            </a:r>
            <a:r>
              <a:rPr lang="tr-TR" sz="6400" dirty="0">
                <a:effectLst/>
              </a:rPr>
              <a:t> kullanılabilmektedir.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konnektörünü</a:t>
            </a:r>
            <a:r>
              <a:rPr lang="tr-TR" sz="6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6400" dirty="0">
                <a:effectLst/>
              </a:rPr>
              <a:t>Ayrıca, 2 adet buton ve 1 adet 5050 RGB LED dahili olarak bulunmaktadır. </a:t>
            </a:r>
          </a:p>
          <a:p>
            <a:r>
              <a:rPr lang="tr-TR" sz="6400" dirty="0">
                <a:effectLst/>
              </a:rPr>
              <a:t>Genel amaçlı olarak kullanılabilen 22 adet </a:t>
            </a:r>
            <a:r>
              <a:rPr lang="tr-TR" sz="6400" dirty="0" err="1">
                <a:effectLst/>
              </a:rPr>
              <a:t>pine</a:t>
            </a:r>
            <a:r>
              <a:rPr lang="tr-TR" sz="6400" dirty="0">
                <a:effectLst/>
              </a:rPr>
              <a:t> sahiptir.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Kart, devre tahtası (</a:t>
            </a:r>
            <a:r>
              <a:rPr lang="tr-TR" sz="6400" dirty="0" err="1">
                <a:effectLst/>
              </a:rPr>
              <a:t>breadboard</a:t>
            </a:r>
            <a:r>
              <a:rPr lang="tr-TR" sz="6400" dirty="0">
                <a:effectLst/>
              </a:rPr>
              <a:t>) ile uyumlu bir tasarıma sahiptir. Hemen geliştirmeye başlamanız için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sizin için </a:t>
            </a:r>
            <a:r>
              <a:rPr lang="tr-TR" sz="6400" dirty="0" err="1">
                <a:effectLst/>
              </a:rPr>
              <a:t>lehimlendi</a:t>
            </a:r>
            <a:r>
              <a:rPr lang="tr-TR" sz="6400" dirty="0">
                <a:effectLst/>
              </a:rPr>
              <a:t>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 </a:t>
            </a:r>
            <a:r>
              <a:rPr lang="tr-TR" sz="6400" dirty="0" err="1">
                <a:effectLst/>
              </a:rPr>
              <a:t>Arduino</a:t>
            </a:r>
            <a:r>
              <a:rPr lang="tr-TR" sz="6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6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7864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4497C-AC85-C841-BDC2-5937FF73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102"/>
            <a:ext cx="9905998" cy="1905000"/>
          </a:xfrm>
        </p:spPr>
        <p:txBody>
          <a:bodyPr>
            <a:normAutofit/>
          </a:bodyPr>
          <a:lstStyle/>
          <a:p>
            <a:r>
              <a:rPr lang="tr-TR" b="1" dirty="0">
                <a:effectLst/>
              </a:rPr>
              <a:t>-TEKNİK ÖZELLİKLER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A10198-D59A-B54A-8C82-BA2B1E52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" y="2232101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>
                <a:effectLst/>
              </a:rPr>
              <a:t>Tek Çekirdek 240MHz </a:t>
            </a:r>
            <a:r>
              <a:rPr lang="tr-TR" sz="6400" dirty="0" err="1">
                <a:effectLst/>
              </a:rPr>
              <a:t>Tensilica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Xtensa</a:t>
            </a:r>
            <a:r>
              <a:rPr lang="tr-TR" sz="6400" dirty="0">
                <a:effectLst/>
              </a:rPr>
              <a:t> LX7 Mikroişlemci</a:t>
            </a:r>
          </a:p>
          <a:p>
            <a:r>
              <a:rPr lang="tr-TR" sz="6400" dirty="0">
                <a:effectLst/>
              </a:rPr>
              <a:t>4 MB SPI Flash</a:t>
            </a:r>
          </a:p>
          <a:p>
            <a:r>
              <a:rPr lang="tr-TR" sz="6400" dirty="0">
                <a:effectLst/>
              </a:rPr>
              <a:t>320 KB SRAM</a:t>
            </a:r>
          </a:p>
          <a:p>
            <a:r>
              <a:rPr lang="tr-TR" sz="6400" dirty="0">
                <a:effectLst/>
              </a:rPr>
              <a:t>128 KB ROM</a:t>
            </a:r>
          </a:p>
          <a:p>
            <a:r>
              <a:rPr lang="tr-TR" sz="6400" dirty="0">
                <a:effectLst/>
              </a:rPr>
              <a:t>2.4 GHz </a:t>
            </a:r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– 802.11b/g/n</a:t>
            </a:r>
          </a:p>
          <a:p>
            <a:r>
              <a:rPr lang="tr-TR" sz="6400" dirty="0">
                <a:effectLst/>
              </a:rPr>
              <a:t>Dahili PCB Anten</a:t>
            </a:r>
          </a:p>
          <a:p>
            <a:r>
              <a:rPr lang="tr-TR" sz="6400" dirty="0">
                <a:effectLst/>
              </a:rPr>
              <a:t>5050 RGB LED (</a:t>
            </a:r>
            <a:r>
              <a:rPr lang="tr-TR" sz="6400" dirty="0" err="1">
                <a:effectLst/>
              </a:rPr>
              <a:t>Pinler</a:t>
            </a:r>
            <a:r>
              <a:rPr lang="tr-TR" sz="6400" dirty="0">
                <a:effectLst/>
              </a:rPr>
              <a:t>, LEDR, LEDG, LEDB)</a:t>
            </a:r>
          </a:p>
          <a:p>
            <a:r>
              <a:rPr lang="tr-TR" sz="6400" dirty="0">
                <a:effectLst/>
              </a:rPr>
              <a:t>Genel Amaçlı Buton (</a:t>
            </a:r>
            <a:r>
              <a:rPr lang="tr-TR" sz="6400" dirty="0" err="1">
                <a:effectLst/>
              </a:rPr>
              <a:t>Pin</a:t>
            </a:r>
            <a:r>
              <a:rPr lang="tr-TR" sz="6400" dirty="0">
                <a:effectLst/>
              </a:rPr>
              <a:t>: GPKEY)</a:t>
            </a:r>
          </a:p>
          <a:p>
            <a:r>
              <a:rPr lang="tr-TR" sz="6400" dirty="0">
                <a:effectLst/>
              </a:rPr>
              <a:t>USB Mikro-B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22 x Dijital Giriş/Çıkış </a:t>
            </a:r>
            <a:r>
              <a:rPr lang="tr-TR" sz="6400" dirty="0" err="1">
                <a:effectLst/>
              </a:rPr>
              <a:t>Pini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10 x Analog Giriş </a:t>
            </a:r>
            <a:r>
              <a:rPr lang="tr-TR" sz="6400" dirty="0" err="1">
                <a:effectLst/>
              </a:rPr>
              <a:t>Pini</a:t>
            </a:r>
            <a:r>
              <a:rPr lang="tr-TR" sz="6400" dirty="0">
                <a:effectLst/>
              </a:rPr>
              <a:t> (13-bit ADC)</a:t>
            </a:r>
          </a:p>
          <a:p>
            <a:r>
              <a:rPr lang="tr-TR" sz="6400" dirty="0">
                <a:effectLst/>
              </a:rPr>
              <a:t>Tüm Dijital Giriş/Çıkış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; UART, SPI, I2C Haberleşme </a:t>
            </a:r>
            <a:r>
              <a:rPr lang="tr-TR" sz="6400" dirty="0" err="1">
                <a:effectLst/>
              </a:rPr>
              <a:t>Arayüzlerini</a:t>
            </a:r>
            <a:r>
              <a:rPr lang="tr-TR" sz="6400" dirty="0">
                <a:effectLst/>
              </a:rPr>
              <a:t> ve Harici Kesmeyi Destekler</a:t>
            </a:r>
          </a:p>
          <a:p>
            <a:r>
              <a:rPr lang="tr-TR" sz="6400" dirty="0">
                <a:effectLst/>
              </a:rPr>
              <a:t>Tüm Dijital 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PWM’i</a:t>
            </a:r>
            <a:r>
              <a:rPr lang="tr-TR" sz="6400" dirty="0">
                <a:effectLst/>
              </a:rPr>
              <a:t> Destekler</a:t>
            </a:r>
          </a:p>
          <a:p>
            <a:r>
              <a:rPr lang="tr-TR" sz="6400" dirty="0">
                <a:effectLst/>
              </a:rPr>
              <a:t>3.3V Çalışma Gerilimi</a:t>
            </a:r>
          </a:p>
          <a:p>
            <a:r>
              <a:rPr lang="tr-TR" sz="6400" dirty="0">
                <a:effectLst/>
              </a:rPr>
              <a:t>3.3V ve 5V Çıkış Gerilimi</a:t>
            </a:r>
          </a:p>
          <a:p>
            <a:r>
              <a:rPr lang="tr-TR" sz="6400" dirty="0">
                <a:effectLst/>
              </a:rPr>
              <a:t>3.3 – 5.5V Giriş Gerilimi</a:t>
            </a:r>
          </a:p>
          <a:p>
            <a:r>
              <a:rPr lang="tr-TR" sz="6400" dirty="0">
                <a:effectLst/>
              </a:rPr>
              <a:t>50.00mm x 20.32mm x 12.96mm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DE0A29-C07E-DF43-9C48-A2C31D5D5705}"/>
              </a:ext>
            </a:extLst>
          </p:cNvPr>
          <p:cNvSpPr txBox="1"/>
          <p:nvPr/>
        </p:nvSpPr>
        <p:spPr>
          <a:xfrm>
            <a:off x="10441200" y="627813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40 TL</a:t>
            </a:r>
          </a:p>
        </p:txBody>
      </p:sp>
    </p:spTree>
    <p:extLst>
      <p:ext uri="{BB962C8B-B14F-4D97-AF65-F5344CB8AC3E}">
        <p14:creationId xmlns:p14="http://schemas.microsoft.com/office/powerpoint/2010/main" val="255306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6BF84-EE5A-E14F-9C5D-A653C0B2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423747"/>
            <a:ext cx="10289128" cy="5367454"/>
          </a:xfrm>
        </p:spPr>
        <p:txBody>
          <a:bodyPr/>
          <a:lstStyle/>
          <a:p>
            <a:r>
              <a:rPr lang="tr-TR" dirty="0"/>
              <a:t>Kısacası delikli tahta üzerine yaptığımız kabloların bir lehim yolu çizilerek düzenli bir şekilde karta basılmasıdır. Delikli tahtadaki gibi bir risk taşımamaktadır. Örneğin kablo kopar mı , lehim çıkar mı gibisinden.</a:t>
            </a:r>
          </a:p>
          <a:p>
            <a:r>
              <a:rPr lang="tr-TR" dirty="0"/>
              <a:t>Türkiye ve yurt dışında bastırılabilir. Seçenekler çoktur.</a:t>
            </a:r>
          </a:p>
          <a:p>
            <a:r>
              <a:rPr lang="tr-TR" dirty="0"/>
              <a:t>Çift katmanlı tek katmanlı olayları var. Çift katman </a:t>
            </a:r>
            <a:r>
              <a:rPr lang="tr-TR" dirty="0" err="1"/>
              <a:t>pcb</a:t>
            </a:r>
            <a:r>
              <a:rPr lang="tr-TR" dirty="0"/>
              <a:t> ‘ </a:t>
            </a:r>
            <a:r>
              <a:rPr lang="tr-TR" dirty="0" err="1"/>
              <a:t>lerde</a:t>
            </a:r>
            <a:r>
              <a:rPr lang="tr-TR" dirty="0"/>
              <a:t> hem ön taraf lehim yolları hem de arka tarafta lehim yolları bulunmakta. Tek katmanlıda ise sadece bir tarafta lehim yolları bulunmakta.</a:t>
            </a:r>
          </a:p>
        </p:txBody>
      </p:sp>
    </p:spTree>
    <p:extLst>
      <p:ext uri="{BB962C8B-B14F-4D97-AF65-F5344CB8AC3E}">
        <p14:creationId xmlns:p14="http://schemas.microsoft.com/office/powerpoint/2010/main" val="65128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55E14D-EB4F-7642-BF40-7ABA3ED4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Diğer takımların(derece takımlarının) kullandığı bilgisayarlar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5D284-7AC6-7A4C-8FBB-AECBE431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Örneğin </a:t>
            </a:r>
          </a:p>
          <a:p>
            <a:r>
              <a:rPr lang="tr-TR" dirty="0"/>
              <a:t>orta irtifa</a:t>
            </a:r>
          </a:p>
          <a:p>
            <a:r>
              <a:rPr lang="tr-TR" dirty="0"/>
              <a:t>Hazar = </a:t>
            </a:r>
            <a:r>
              <a:rPr lang="tr-TR" dirty="0" err="1"/>
              <a:t>arduino</a:t>
            </a:r>
            <a:endParaRPr lang="tr-TR" dirty="0"/>
          </a:p>
          <a:p>
            <a:r>
              <a:rPr lang="tr-TR" dirty="0"/>
              <a:t>Şahin = </a:t>
            </a:r>
            <a:r>
              <a:rPr lang="tr-TR" dirty="0" err="1"/>
              <a:t>teensy</a:t>
            </a:r>
            <a:endParaRPr lang="tr-TR" dirty="0"/>
          </a:p>
          <a:p>
            <a:r>
              <a:rPr lang="tr-TR" dirty="0"/>
              <a:t>Toplam </a:t>
            </a:r>
            <a:r>
              <a:rPr lang="tr-TR" dirty="0" err="1"/>
              <a:t>arduino</a:t>
            </a:r>
            <a:r>
              <a:rPr lang="tr-TR" dirty="0"/>
              <a:t> 1 </a:t>
            </a:r>
            <a:r>
              <a:rPr lang="tr-TR" dirty="0" err="1"/>
              <a:t>teensy</a:t>
            </a:r>
            <a:r>
              <a:rPr lang="tr-TR" dirty="0"/>
              <a:t> 1</a:t>
            </a:r>
          </a:p>
          <a:p>
            <a:r>
              <a:rPr lang="tr-TR" dirty="0"/>
              <a:t>Yüksek irtifa</a:t>
            </a:r>
          </a:p>
          <a:p>
            <a:r>
              <a:rPr lang="tr-TR" dirty="0"/>
              <a:t>…</a:t>
            </a:r>
          </a:p>
          <a:p>
            <a:r>
              <a:rPr lang="tr-TR" dirty="0"/>
              <a:t>..</a:t>
            </a:r>
          </a:p>
          <a:p>
            <a:r>
              <a:rPr lang="tr-TR" dirty="0"/>
              <a:t>..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482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C5790-4C20-5A4C-9B5D-94B6DFB8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6000" b="1" dirty="0"/>
              <a:t>HABERLEŞME MODÜLLERİ</a:t>
            </a:r>
          </a:p>
        </p:txBody>
      </p:sp>
    </p:spTree>
    <p:extLst>
      <p:ext uri="{BB962C8B-B14F-4D97-AF65-F5344CB8AC3E}">
        <p14:creationId xmlns:p14="http://schemas.microsoft.com/office/powerpoint/2010/main" val="2490706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EA816A-884F-4744-B4DF-80F3A5F3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Bilgisayar için araştırılan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CC034-9093-1A43-BEB9-8D361EB09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>
                <a:hlinkClick r:id="rId2"/>
              </a:rPr>
              <a:t>https://maker.pro/arduino/tutorial/a-comparison-of-popular-arduino-boards</a:t>
            </a:r>
            <a:endParaRPr lang="tr-TR" dirty="0"/>
          </a:p>
          <a:p>
            <a:r>
              <a:rPr lang="tr-TR" dirty="0">
                <a:hlinkClick r:id="rId3"/>
              </a:rPr>
              <a:t>https://diyot.net/arduino-kartlarin-temel-ozelliklerinin-karsilastirilmasi/</a:t>
            </a:r>
            <a:endParaRPr lang="tr-TR" dirty="0"/>
          </a:p>
          <a:p>
            <a:r>
              <a:rPr lang="tr-TR" dirty="0">
                <a:hlinkClick r:id="rId4"/>
              </a:rPr>
              <a:t>https://geekhack.org/index.php?topic=83238.0</a:t>
            </a:r>
            <a:endParaRPr lang="tr-TR" dirty="0"/>
          </a:p>
          <a:p>
            <a:r>
              <a:rPr lang="tr-TR" dirty="0">
                <a:hlinkClick r:id="rId5"/>
              </a:rPr>
              <a:t>http://www.robotik.cc/mikroislemciler-ile-mikrodenetleyicileri-arasindaki-farklar-nelerdir/</a:t>
            </a:r>
            <a:endParaRPr lang="tr-TR" dirty="0"/>
          </a:p>
          <a:p>
            <a:r>
              <a:rPr lang="tr-TR" dirty="0">
                <a:hlinkClick r:id="rId6"/>
              </a:rPr>
              <a:t>https://coskuntasdemir.com/gomulu-sistemler/pic-mi-avr-mi-arm-mi-mips-mi-amaclarla-araclari-karistirmak-uzerine.html</a:t>
            </a:r>
            <a:endParaRPr lang="tr-TR" dirty="0"/>
          </a:p>
          <a:p>
            <a:r>
              <a:rPr lang="tr-TR" dirty="0">
                <a:hlinkClick r:id="rId7"/>
              </a:rPr>
              <a:t>http://www.lojikprob.com/avr/c-ile-avr-programlama-1-atmel-avr-nedir/</a:t>
            </a:r>
            <a:endParaRPr lang="tr-TR" dirty="0"/>
          </a:p>
          <a:p>
            <a:r>
              <a:rPr lang="tr-TR" dirty="0">
                <a:hlinkClick r:id="rId8"/>
              </a:rPr>
              <a:t>https://docs.deneyapkart.org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deneyapkart.org</a:t>
            </a:r>
            <a:r>
              <a:rPr lang="tr-TR" dirty="0"/>
              <a:t>/</a:t>
            </a:r>
            <a:r>
              <a:rPr lang="tr-TR" dirty="0" err="1"/>
              <a:t>magaza</a:t>
            </a:r>
            <a:r>
              <a:rPr lang="tr-TR" dirty="0"/>
              <a:t>/urun-</a:t>
            </a:r>
            <a:r>
              <a:rPr lang="tr-TR" dirty="0" err="1"/>
              <a:t>deneyap</a:t>
            </a:r>
            <a:r>
              <a:rPr lang="tr-TR" dirty="0"/>
              <a:t>-kart-</a:t>
            </a:r>
            <a:r>
              <a:rPr lang="tr-TR" dirty="0" err="1"/>
              <a:t>mini.html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059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12068-68C7-D045-ADF8-5C17D05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39" y="2476500"/>
            <a:ext cx="10792521" cy="1905000"/>
          </a:xfrm>
        </p:spPr>
        <p:txBody>
          <a:bodyPr/>
          <a:lstStyle/>
          <a:p>
            <a:pPr algn="ctr"/>
            <a:r>
              <a:rPr lang="tr-TR" dirty="0"/>
              <a:t>PCB çizmek kullanılan popüler uygulamalar</a:t>
            </a:r>
          </a:p>
        </p:txBody>
      </p:sp>
    </p:spTree>
    <p:extLst>
      <p:ext uri="{BB962C8B-B14F-4D97-AF65-F5344CB8AC3E}">
        <p14:creationId xmlns:p14="http://schemas.microsoft.com/office/powerpoint/2010/main" val="322182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Altıum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savunma sanayisinde kullanılır.</a:t>
            </a:r>
          </a:p>
          <a:p>
            <a:r>
              <a:rPr lang="tr-TR" dirty="0"/>
              <a:t>Savunma sanayi çok para getirisi olan bir alan olduğu için bu uygulama da haliyle çok pahalıdır.</a:t>
            </a:r>
          </a:p>
          <a:p>
            <a:r>
              <a:rPr lang="tr-TR" dirty="0" err="1"/>
              <a:t>Crack</a:t>
            </a:r>
            <a:r>
              <a:rPr lang="tr-TR" dirty="0"/>
              <a:t> vardır fakat asla böyle bir şey önerilmez.</a:t>
            </a:r>
          </a:p>
        </p:txBody>
      </p:sp>
    </p:spTree>
    <p:extLst>
      <p:ext uri="{BB962C8B-B14F-4D97-AF65-F5344CB8AC3E}">
        <p14:creationId xmlns:p14="http://schemas.microsoft.com/office/powerpoint/2010/main" val="20854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Eagle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sekment</a:t>
            </a:r>
            <a:r>
              <a:rPr lang="tr-TR" dirty="0"/>
              <a:t> bir uygulamadır.</a:t>
            </a:r>
          </a:p>
          <a:p>
            <a:r>
              <a:rPr lang="tr-TR" dirty="0"/>
              <a:t>Çok kullanılır ve bildiğim kadarıyla öğrencilere ücretsizdir.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60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proteus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Çok kullanılır</a:t>
            </a:r>
          </a:p>
          <a:p>
            <a:r>
              <a:rPr lang="tr-TR" dirty="0"/>
              <a:t>Simülasyon özelliği ek bir artıdır.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</p:txBody>
      </p:sp>
    </p:spTree>
    <p:extLst>
      <p:ext uri="{BB962C8B-B14F-4D97-AF65-F5344CB8AC3E}">
        <p14:creationId xmlns:p14="http://schemas.microsoft.com/office/powerpoint/2010/main" val="11007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KiCad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Açık kaynaklıdır.</a:t>
            </a:r>
          </a:p>
          <a:p>
            <a:r>
              <a:rPr lang="tr-TR" dirty="0"/>
              <a:t>Ücretsizdir.</a:t>
            </a:r>
          </a:p>
          <a:p>
            <a:r>
              <a:rPr lang="tr-TR" dirty="0"/>
              <a:t>Çok kullanılmaz fakat kalitelidir.</a:t>
            </a:r>
          </a:p>
          <a:p>
            <a:r>
              <a:rPr lang="tr-TR" dirty="0"/>
              <a:t>Örneğin yerli bir 3d yazıcımızın ana kartı buradan tasarlandı.</a:t>
            </a:r>
          </a:p>
          <a:p>
            <a:r>
              <a:rPr lang="tr-TR" dirty="0"/>
              <a:t>Çoğu yüksek </a:t>
            </a:r>
            <a:r>
              <a:rPr lang="tr-TR" dirty="0" err="1"/>
              <a:t>mertebeli</a:t>
            </a:r>
            <a:r>
              <a:rPr lang="tr-TR" dirty="0"/>
              <a:t> iş ilanlarında </a:t>
            </a:r>
            <a:r>
              <a:rPr lang="tr-TR" dirty="0" err="1"/>
              <a:t>altium</a:t>
            </a:r>
            <a:r>
              <a:rPr lang="tr-TR" dirty="0"/>
              <a:t> veya </a:t>
            </a:r>
            <a:r>
              <a:rPr lang="tr-TR" dirty="0" err="1"/>
              <a:t>kicad</a:t>
            </a:r>
            <a:r>
              <a:rPr lang="tr-TR" dirty="0"/>
              <a:t> isteniyor. Yani ücretsiz olduğu kalitesiz olduğu anlamına gelmiyor.</a:t>
            </a:r>
          </a:p>
          <a:p>
            <a:r>
              <a:rPr lang="tr-TR" dirty="0"/>
              <a:t>Videoyu anlatan kişi de </a:t>
            </a:r>
            <a:r>
              <a:rPr lang="tr-TR" dirty="0" err="1"/>
              <a:t>kicad</a:t>
            </a:r>
            <a:r>
              <a:rPr lang="tr-TR" dirty="0"/>
              <a:t> kullandığını ve çok iyi olduğunu söylüyor.</a:t>
            </a:r>
          </a:p>
          <a:p>
            <a:r>
              <a:rPr lang="tr-TR" dirty="0"/>
              <a:t>****kullanılması gereken uygulama olabilir****K</a:t>
            </a:r>
          </a:p>
        </p:txBody>
      </p:sp>
    </p:spTree>
    <p:extLst>
      <p:ext uri="{BB962C8B-B14F-4D97-AF65-F5344CB8AC3E}">
        <p14:creationId xmlns:p14="http://schemas.microsoft.com/office/powerpoint/2010/main" val="1769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1A340-05E9-C24F-8AAA-33B910E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nASIL</a:t>
            </a:r>
            <a:r>
              <a:rPr lang="tr-TR" dirty="0"/>
              <a:t> ÜRETTİRİLİYOR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E4F94-3FA1-AE49-8161-31F261A5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 </a:t>
            </a:r>
            <a:r>
              <a:rPr lang="tr-TR" b="1" dirty="0">
                <a:effectLst/>
              </a:rPr>
              <a:t>RS274X </a:t>
            </a:r>
            <a:r>
              <a:rPr lang="tr-TR" dirty="0"/>
              <a:t>GERBER DOSYASI HALİNDE GÖNDERİYORUZ VE ÜRETİYORLAR.BU GERBER DOSYASI PROTEUS KİCAD VB YERLERDEN ÇIKTI OLARAK ÇIKAN TASARIMINIZ.</a:t>
            </a:r>
          </a:p>
          <a:p>
            <a:r>
              <a:rPr lang="tr-TR" dirty="0"/>
              <a:t>BU ÇIKAN DOSYA BİR TANE DEĞİL BİRKAÇ TANE OLABİLİR. BUNLARI ZİP VEYA RAR HALİNDE GÖNDERİLMESİ GEREKMEKTEDİR.</a:t>
            </a:r>
          </a:p>
          <a:p>
            <a:r>
              <a:rPr lang="tr-TR" dirty="0"/>
              <a:t>BU ÇIKAN DOSYALARI BAZI PROTEUS GİBİ UYGULAMALAR OTOMATİK SENİN YAPTIĞIN PROJELERİ ALARAK HAZIR BİR ŞEKİLDE VERİYOR.BAZILARINDA İSE SEN SEÇMEN GEREKİYOR.ÖRNEĞİN ÜST KATMAN,ALT KATMAN GİBİ.</a:t>
            </a:r>
          </a:p>
          <a:p>
            <a:r>
              <a:rPr lang="tr-TR" dirty="0"/>
              <a:t>RS274X FORMATINDA ÇIKTI ALMAK GEREK UNUTMA.</a:t>
            </a:r>
          </a:p>
          <a:p>
            <a:r>
              <a:rPr lang="tr-TR" dirty="0"/>
              <a:t>TÜM UYGULAMALAR(PROTEUS,KİCAD…) ÜZERİNDEN GERBER ALMA ÖRNEĞİ İSTERSEN </a:t>
            </a:r>
            <a:r>
              <a:rPr lang="tr-TR" dirty="0">
                <a:sym typeface="Wingdings" pitchFamily="2" charset="2"/>
              </a:rPr>
              <a:t>(</a:t>
            </a:r>
            <a:r>
              <a:rPr lang="tr-TR" dirty="0">
                <a:sym typeface="Wingdings" pitchFamily="2" charset="2"/>
                <a:hlinkClick r:id="rId2"/>
              </a:rPr>
              <a:t>http://www.izmirnumunepcb.com/gerber-ciktisi-nasil-alinir.html</a:t>
            </a:r>
            <a:r>
              <a:rPr lang="tr-TR" dirty="0">
                <a:sym typeface="Wingdings" pitchFamily="2" charset="2"/>
              </a:rPr>
              <a:t>)</a:t>
            </a:r>
          </a:p>
          <a:p>
            <a:r>
              <a:rPr lang="tr-TR" dirty="0">
                <a:sym typeface="Wingdings" pitchFamily="2" charset="2"/>
              </a:rPr>
              <a:t>DOSYALARDA VEYA TASARIMDA BİR HATA VARSA ONLAR BİZE ULAŞIP BU HATAYI DÜZELTMEMİZİ İSTİYORLAR.BU DÜZELTMELER SADECE DELİK VE LEHİM HATALARI GİBİ.YANİ SEN BURADA 5V VERMİŞSİN YAKARSIN DEVREYİ GİBİ DEĞİL.</a:t>
            </a:r>
          </a:p>
          <a:p>
            <a:endParaRPr lang="tr-T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4818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382</TotalTime>
  <Words>2561</Words>
  <Application>Microsoft Macintosh PowerPoint</Application>
  <PresentationFormat>Geniş ekran</PresentationFormat>
  <Paragraphs>230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5" baseType="lpstr">
      <vt:lpstr>Arial</vt:lpstr>
      <vt:lpstr>Century Gothic</vt:lpstr>
      <vt:lpstr>Ağ Gözü</vt:lpstr>
      <vt:lpstr>AVİYONİK</vt:lpstr>
      <vt:lpstr>-PCB</vt:lpstr>
      <vt:lpstr>PowerPoint Sunusu</vt:lpstr>
      <vt:lpstr>PCB çizmek kullanılan popüler uygulamalar</vt:lpstr>
      <vt:lpstr>Altıum</vt:lpstr>
      <vt:lpstr>Eagle</vt:lpstr>
      <vt:lpstr>proteus</vt:lpstr>
      <vt:lpstr>KiCad</vt:lpstr>
      <vt:lpstr>nASIL ÜRETTİRİLİYOR ?</vt:lpstr>
      <vt:lpstr>ÜRETTİREBİLECEĞİN SİTELER</vt:lpstr>
      <vt:lpstr>Pcb için araştırılan kaynaklar:</vt:lpstr>
      <vt:lpstr>BİLGİSAYARLAR</vt:lpstr>
      <vt:lpstr>-Bilgisayarlara geçmeden önce bilmemiz gereken bazı kavramlar</vt:lpstr>
      <vt:lpstr>PowerPoint Sunusu</vt:lpstr>
      <vt:lpstr>yAZILIM uYUMLULUK NEDİR ?</vt:lpstr>
      <vt:lpstr>Mikroislemci ile Mikrodenetleyici Nedir ? </vt:lpstr>
      <vt:lpstr>Nasıl kodlanır ?</vt:lpstr>
      <vt:lpstr>ARDUino</vt:lpstr>
      <vt:lpstr>Arduino uno</vt:lpstr>
      <vt:lpstr>ARDUİNO NANO</vt:lpstr>
      <vt:lpstr>Arduino dUE</vt:lpstr>
      <vt:lpstr>Arduino mega</vt:lpstr>
      <vt:lpstr>Diğer arduinolar</vt:lpstr>
      <vt:lpstr>PowerPoint Sunusu</vt:lpstr>
      <vt:lpstr>BOYUT FARKLARI</vt:lpstr>
      <vt:lpstr>DENEYAP KART</vt:lpstr>
      <vt:lpstr>-Teknik Özellikler</vt:lpstr>
      <vt:lpstr>Deneyap Mini </vt:lpstr>
      <vt:lpstr>-TEKNİK ÖZELLİKLER </vt:lpstr>
      <vt:lpstr>Diğer takımların(derece takımlarının) kullandığı bilgisayarlar</vt:lpstr>
      <vt:lpstr>HABERLEŞME MODÜLLERİ</vt:lpstr>
      <vt:lpstr>Bilgisayar için araştırılan kaynaklar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KULLANILAN SENSÖRLER</dc:title>
  <dc:creator>demirkeremsafa@gmail.com</dc:creator>
  <cp:lastModifiedBy>demirkeremsafa@gmail.com</cp:lastModifiedBy>
  <cp:revision>17</cp:revision>
  <dcterms:created xsi:type="dcterms:W3CDTF">2021-09-11T11:04:30Z</dcterms:created>
  <dcterms:modified xsi:type="dcterms:W3CDTF">2021-09-20T13:22:52Z</dcterms:modified>
</cp:coreProperties>
</file>